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sldIdLst>
    <p:sldId id="345" r:id="rId2"/>
    <p:sldId id="639" r:id="rId3"/>
    <p:sldId id="667" r:id="rId4"/>
    <p:sldId id="665" r:id="rId5"/>
    <p:sldId id="657" r:id="rId6"/>
    <p:sldId id="661" r:id="rId7"/>
    <p:sldId id="654" r:id="rId8"/>
    <p:sldId id="660" r:id="rId9"/>
    <p:sldId id="641" r:id="rId10"/>
    <p:sldId id="642" r:id="rId11"/>
    <p:sldId id="655" r:id="rId12"/>
    <p:sldId id="643" r:id="rId13"/>
    <p:sldId id="648" r:id="rId14"/>
    <p:sldId id="651" r:id="rId15"/>
    <p:sldId id="652" r:id="rId16"/>
    <p:sldId id="650" r:id="rId17"/>
    <p:sldId id="645" r:id="rId18"/>
    <p:sldId id="663" r:id="rId19"/>
    <p:sldId id="656" r:id="rId20"/>
    <p:sldId id="658" r:id="rId21"/>
    <p:sldId id="432" r:id="rId22"/>
  </p:sldIdLst>
  <p:sldSz cx="12192000" cy="6858000"/>
  <p:notesSz cx="6797675" cy="9926638"/>
  <p:custShowLst>
    <p:custShow name="Özel Gösteri 1" id="0">
      <p:sldLst/>
    </p:custShow>
  </p:custShowLst>
  <p:defaultTextStyle>
    <a:defPPr>
      <a:defRPr lang="tr-T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dim Onurhan Onar" initials="NO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7E6"/>
    <a:srgbClr val="00B050"/>
    <a:srgbClr val="52CAB8"/>
    <a:srgbClr val="49BF64"/>
    <a:srgbClr val="70AD47"/>
    <a:srgbClr val="08182F"/>
    <a:srgbClr val="FFFFFF"/>
    <a:srgbClr val="5B9BD5"/>
    <a:srgbClr val="6CFFBB"/>
    <a:srgbClr val="1E73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75" autoAdjust="0"/>
    <p:restoredTop sz="97376"/>
  </p:normalViewPr>
  <p:slideViewPr>
    <p:cSldViewPr snapToGrid="0" snapToObjects="1">
      <p:cViewPr varScale="1">
        <p:scale>
          <a:sx n="113" d="100"/>
          <a:sy n="113" d="100"/>
        </p:scale>
        <p:origin x="372" y="108"/>
      </p:cViewPr>
      <p:guideLst>
        <p:guide orient="horz" pos="2160"/>
        <p:guide pos="3840"/>
      </p:guideLst>
    </p:cSldViewPr>
  </p:slideViewPr>
  <p:outlineViewPr>
    <p:cViewPr>
      <p:scale>
        <a:sx n="33" d="100"/>
        <a:sy n="33" d="100"/>
      </p:scale>
      <p:origin x="0" y="-208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38EA0BE-48AE-43DE-8786-907B073D5F18}" type="datetimeFigureOut">
              <a:rPr lang="tr-TR"/>
              <a:pPr>
                <a:defRPr/>
              </a:pPr>
              <a:t>21.12.2022</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27CF85B-DA39-4D9D-A7F1-0EEFC72E77F8}" type="slidenum">
              <a:rPr lang="tr-TR"/>
              <a:pPr>
                <a:defRPr/>
              </a:pPr>
              <a:t>‹#›</a:t>
            </a:fld>
            <a:endParaRPr lang="tr-TR"/>
          </a:p>
        </p:txBody>
      </p:sp>
    </p:spTree>
    <p:extLst>
      <p:ext uri="{BB962C8B-B14F-4D97-AF65-F5344CB8AC3E}">
        <p14:creationId xmlns:p14="http://schemas.microsoft.com/office/powerpoint/2010/main" val="2389251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927CF85B-DA39-4D9D-A7F1-0EEFC72E77F8}" type="slidenum">
              <a:rPr lang="tr-TR" smtClean="0"/>
              <a:pPr>
                <a:defRPr/>
              </a:pPr>
              <a:t>1</a:t>
            </a:fld>
            <a:endParaRPr lang="tr-TR"/>
          </a:p>
        </p:txBody>
      </p:sp>
    </p:spTree>
    <p:extLst>
      <p:ext uri="{BB962C8B-B14F-4D97-AF65-F5344CB8AC3E}">
        <p14:creationId xmlns:p14="http://schemas.microsoft.com/office/powerpoint/2010/main" val="219640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Resmi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9933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14F925-8F2D-4E79-BF0B-A4397E9E9F56}" type="slidenum">
              <a:rPr lang="tr-TR" altLang="tr-TR" smtClean="0"/>
              <a:pPr fontAlgn="base">
                <a:spcBef>
                  <a:spcPct val="0"/>
                </a:spcBef>
                <a:spcAft>
                  <a:spcPct val="0"/>
                </a:spcAft>
              </a:pPr>
              <a:t>21</a:t>
            </a:fld>
            <a:endParaRPr lang="tr-TR" altLang="tr-TR"/>
          </a:p>
        </p:txBody>
      </p:sp>
    </p:spTree>
    <p:extLst>
      <p:ext uri="{BB962C8B-B14F-4D97-AF65-F5344CB8AC3E}">
        <p14:creationId xmlns:p14="http://schemas.microsoft.com/office/powerpoint/2010/main" val="29099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D7E7A1BC-DD1B-492D-8948-14EE1B7B7CD3}" type="datetimeFigureOut">
              <a:rPr lang="tr-TR" smtClean="0"/>
              <a:pPr>
                <a:defRPr/>
              </a:pPr>
              <a:t>21.12.2022</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D50205C-9216-4796-A1D2-74A0982BC540}" type="slidenum">
              <a:rPr lang="tr-TR" smtClean="0"/>
              <a:pPr>
                <a:defRPr/>
              </a:pPr>
              <a:t>‹#›</a:t>
            </a:fld>
            <a:endParaRPr lang="tr-TR"/>
          </a:p>
        </p:txBody>
      </p:sp>
    </p:spTree>
    <p:extLst>
      <p:ext uri="{BB962C8B-B14F-4D97-AF65-F5344CB8AC3E}">
        <p14:creationId xmlns:p14="http://schemas.microsoft.com/office/powerpoint/2010/main" val="24769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76A5C39-90E7-48D8-99DD-5B0F3660C1C8}" type="datetimeFigureOut">
              <a:rPr lang="tr-TR" smtClean="0"/>
              <a:pPr>
                <a:defRPr/>
              </a:pPr>
              <a:t>21.12.2022</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65F6A0C-69FA-4FBC-827F-E6E57C6411C6}" type="slidenum">
              <a:rPr lang="tr-TR" smtClean="0"/>
              <a:pPr>
                <a:defRPr/>
              </a:pPr>
              <a:t>‹#›</a:t>
            </a:fld>
            <a:endParaRPr lang="tr-TR"/>
          </a:p>
        </p:txBody>
      </p:sp>
    </p:spTree>
    <p:extLst>
      <p:ext uri="{BB962C8B-B14F-4D97-AF65-F5344CB8AC3E}">
        <p14:creationId xmlns:p14="http://schemas.microsoft.com/office/powerpoint/2010/main" val="326072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76A5C39-90E7-48D8-99DD-5B0F3660C1C8}" type="datetimeFigureOut">
              <a:rPr lang="tr-TR" smtClean="0"/>
              <a:pPr>
                <a:defRPr/>
              </a:pPr>
              <a:t>21.12.2022</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65F6A0C-69FA-4FBC-827F-E6E57C6411C6}" type="slidenum">
              <a:rPr lang="tr-TR" smtClean="0"/>
              <a:pPr>
                <a:defRPr/>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60070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76A5C39-90E7-48D8-99DD-5B0F3660C1C8}" type="datetimeFigureOut">
              <a:rPr lang="tr-TR" smtClean="0"/>
              <a:pPr>
                <a:defRPr/>
              </a:pPr>
              <a:t>21.12.2022</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65F6A0C-69FA-4FBC-827F-E6E57C6411C6}" type="slidenum">
              <a:rPr lang="tr-TR" smtClean="0"/>
              <a:pPr>
                <a:defRPr/>
              </a:pPr>
              <a:t>‹#›</a:t>
            </a:fld>
            <a:endParaRPr lang="tr-TR"/>
          </a:p>
        </p:txBody>
      </p:sp>
    </p:spTree>
    <p:extLst>
      <p:ext uri="{BB962C8B-B14F-4D97-AF65-F5344CB8AC3E}">
        <p14:creationId xmlns:p14="http://schemas.microsoft.com/office/powerpoint/2010/main" val="271549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76A5C39-90E7-48D8-99DD-5B0F3660C1C8}" type="datetimeFigureOut">
              <a:rPr lang="tr-TR" smtClean="0"/>
              <a:pPr>
                <a:defRPr/>
              </a:pPr>
              <a:t>21.12.2022</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65F6A0C-69FA-4FBC-827F-E6E57C6411C6}" type="slidenum">
              <a:rPr lang="tr-TR" smtClean="0"/>
              <a:pPr>
                <a:defRPr/>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2149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76A5C39-90E7-48D8-99DD-5B0F3660C1C8}" type="datetimeFigureOut">
              <a:rPr lang="tr-TR" smtClean="0"/>
              <a:pPr>
                <a:defRPr/>
              </a:pPr>
              <a:t>21.12.2022</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65F6A0C-69FA-4FBC-827F-E6E57C6411C6}" type="slidenum">
              <a:rPr lang="tr-TR" smtClean="0"/>
              <a:pPr>
                <a:defRPr/>
              </a:pPr>
              <a:t>‹#›</a:t>
            </a:fld>
            <a:endParaRPr lang="tr-TR"/>
          </a:p>
        </p:txBody>
      </p:sp>
    </p:spTree>
    <p:extLst>
      <p:ext uri="{BB962C8B-B14F-4D97-AF65-F5344CB8AC3E}">
        <p14:creationId xmlns:p14="http://schemas.microsoft.com/office/powerpoint/2010/main" val="77370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A76A5C39-90E7-48D8-99DD-5B0F3660C1C8}" type="datetimeFigureOut">
              <a:rPr lang="tr-TR" smtClean="0"/>
              <a:pPr>
                <a:defRPr/>
              </a:pPr>
              <a:t>21.12.2022</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65F6A0C-69FA-4FBC-827F-E6E57C6411C6}" type="slidenum">
              <a:rPr lang="tr-TR" smtClean="0"/>
              <a:pPr>
                <a:defRPr/>
              </a:pPr>
              <a:t>‹#›</a:t>
            </a:fld>
            <a:endParaRPr lang="tr-TR"/>
          </a:p>
        </p:txBody>
      </p:sp>
    </p:spTree>
    <p:extLst>
      <p:ext uri="{BB962C8B-B14F-4D97-AF65-F5344CB8AC3E}">
        <p14:creationId xmlns:p14="http://schemas.microsoft.com/office/powerpoint/2010/main" val="352824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2A366E77-CAE8-4124-B745-C90166D44745}" type="datetimeFigureOut">
              <a:rPr lang="tr-TR" smtClean="0"/>
              <a:pPr>
                <a:defRPr/>
              </a:pPr>
              <a:t>21.12.2022</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4F91304-B126-46E2-AA7E-A12DA2A95000}" type="slidenum">
              <a:rPr lang="tr-TR" smtClean="0"/>
              <a:pPr>
                <a:defRPr/>
              </a:pPr>
              <a:t>‹#›</a:t>
            </a:fld>
            <a:endParaRPr lang="tr-TR"/>
          </a:p>
        </p:txBody>
      </p:sp>
    </p:spTree>
    <p:extLst>
      <p:ext uri="{BB962C8B-B14F-4D97-AF65-F5344CB8AC3E}">
        <p14:creationId xmlns:p14="http://schemas.microsoft.com/office/powerpoint/2010/main" val="215738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1177596-3027-48DC-95E5-F67D0023B9D0}" type="datetimeFigureOut">
              <a:rPr lang="tr-TR" smtClean="0"/>
              <a:pPr>
                <a:defRPr/>
              </a:pPr>
              <a:t>21.12.2022</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5D342BD-45FF-487B-A85C-C6493817846B}" type="slidenum">
              <a:rPr lang="tr-TR" smtClean="0"/>
              <a:pPr>
                <a:defRPr/>
              </a:pPr>
              <a:t>‹#›</a:t>
            </a:fld>
            <a:endParaRPr lang="tr-TR"/>
          </a:p>
        </p:txBody>
      </p:sp>
    </p:spTree>
    <p:extLst>
      <p:ext uri="{BB962C8B-B14F-4D97-AF65-F5344CB8AC3E}">
        <p14:creationId xmlns:p14="http://schemas.microsoft.com/office/powerpoint/2010/main" val="230649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76A5C39-90E7-48D8-99DD-5B0F3660C1C8}" type="datetimeFigureOut">
              <a:rPr lang="tr-TR" smtClean="0"/>
              <a:pPr>
                <a:defRPr/>
              </a:pPr>
              <a:t>21.12.2022</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65F6A0C-69FA-4FBC-827F-E6E57C6411C6}" type="slidenum">
              <a:rPr lang="tr-TR" smtClean="0"/>
              <a:pPr>
                <a:defRPr/>
              </a:pPr>
              <a:t>‹#›</a:t>
            </a:fld>
            <a:endParaRPr lang="tr-TR"/>
          </a:p>
        </p:txBody>
      </p:sp>
    </p:spTree>
    <p:extLst>
      <p:ext uri="{BB962C8B-B14F-4D97-AF65-F5344CB8AC3E}">
        <p14:creationId xmlns:p14="http://schemas.microsoft.com/office/powerpoint/2010/main" val="114468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5F72BF12-3A0F-4CD5-8A98-94DDF467A499}" type="datetimeFigureOut">
              <a:rPr lang="tr-TR" smtClean="0"/>
              <a:pPr>
                <a:defRPr/>
              </a:pPr>
              <a:t>21.12.2022</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5666817-02E8-43EE-86C8-12E29DA4B5AF}" type="slidenum">
              <a:rPr lang="tr-TR" smtClean="0"/>
              <a:pPr>
                <a:defRPr/>
              </a:pPr>
              <a:t>‹#›</a:t>
            </a:fld>
            <a:endParaRPr lang="tr-TR"/>
          </a:p>
        </p:txBody>
      </p:sp>
    </p:spTree>
    <p:extLst>
      <p:ext uri="{BB962C8B-B14F-4D97-AF65-F5344CB8AC3E}">
        <p14:creationId xmlns:p14="http://schemas.microsoft.com/office/powerpoint/2010/main" val="302580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DFEA4890-AA97-49A1-A3B0-8113216CCB59}" type="datetimeFigureOut">
              <a:rPr lang="tr-TR" smtClean="0"/>
              <a:pPr>
                <a:defRPr/>
              </a:pPr>
              <a:t>21.12.2022</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16C344B6-41A3-47ED-86FF-E373CE76F257}" type="slidenum">
              <a:rPr lang="tr-TR" smtClean="0"/>
              <a:pPr>
                <a:defRPr/>
              </a:pPr>
              <a:t>‹#›</a:t>
            </a:fld>
            <a:endParaRPr lang="tr-TR"/>
          </a:p>
        </p:txBody>
      </p:sp>
    </p:spTree>
    <p:extLst>
      <p:ext uri="{BB962C8B-B14F-4D97-AF65-F5344CB8AC3E}">
        <p14:creationId xmlns:p14="http://schemas.microsoft.com/office/powerpoint/2010/main" val="210172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41DF5F6B-9225-46FB-879D-9DB57A277731}" type="datetimeFigureOut">
              <a:rPr lang="tr-TR" smtClean="0"/>
              <a:pPr>
                <a:defRPr/>
              </a:pPr>
              <a:t>21.12.2022</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DEF472D8-6F3A-4C4C-806C-16721E67BAB8}" type="slidenum">
              <a:rPr lang="tr-TR" smtClean="0"/>
              <a:pPr>
                <a:defRPr/>
              </a:pPr>
              <a:t>‹#›</a:t>
            </a:fld>
            <a:endParaRPr lang="tr-TR"/>
          </a:p>
        </p:txBody>
      </p:sp>
    </p:spTree>
    <p:extLst>
      <p:ext uri="{BB962C8B-B14F-4D97-AF65-F5344CB8AC3E}">
        <p14:creationId xmlns:p14="http://schemas.microsoft.com/office/powerpoint/2010/main" val="381177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CD9C6DF-F0DE-49A6-87E5-E71B6C291A6D}" type="datetimeFigureOut">
              <a:rPr lang="tr-TR" smtClean="0"/>
              <a:pPr>
                <a:defRPr/>
              </a:pPr>
              <a:t>21.12.2022</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2878C34D-F17A-4DCA-AD49-5EA76575A624}" type="slidenum">
              <a:rPr lang="tr-TR" smtClean="0"/>
              <a:pPr>
                <a:defRPr/>
              </a:pPr>
              <a:t>‹#›</a:t>
            </a:fld>
            <a:endParaRPr lang="tr-TR"/>
          </a:p>
        </p:txBody>
      </p:sp>
    </p:spTree>
    <p:extLst>
      <p:ext uri="{BB962C8B-B14F-4D97-AF65-F5344CB8AC3E}">
        <p14:creationId xmlns:p14="http://schemas.microsoft.com/office/powerpoint/2010/main" val="151321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2FBB47EF-AB44-4181-838F-182545836835}" type="datetimeFigureOut">
              <a:rPr lang="tr-TR" smtClean="0"/>
              <a:pPr>
                <a:defRPr/>
              </a:pPr>
              <a:t>21.12.2022</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2E888D5-5D9F-4B57-B3F8-80D6D2B30392}" type="slidenum">
              <a:rPr lang="tr-TR" smtClean="0"/>
              <a:pPr>
                <a:defRPr/>
              </a:pPr>
              <a:t>‹#›</a:t>
            </a:fld>
            <a:endParaRPr lang="tr-TR"/>
          </a:p>
        </p:txBody>
      </p:sp>
    </p:spTree>
    <p:extLst>
      <p:ext uri="{BB962C8B-B14F-4D97-AF65-F5344CB8AC3E}">
        <p14:creationId xmlns:p14="http://schemas.microsoft.com/office/powerpoint/2010/main" val="302004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716BB429-8218-4A98-8A11-F937A58099C4}" type="datetimeFigureOut">
              <a:rPr lang="tr-TR" smtClean="0"/>
              <a:pPr>
                <a:defRPr/>
              </a:pPr>
              <a:t>21.12.2022</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4967206-AC57-40A7-9101-9B8EDA91FA35}" type="slidenum">
              <a:rPr lang="tr-TR" smtClean="0"/>
              <a:pPr>
                <a:defRPr/>
              </a:pPr>
              <a:t>‹#›</a:t>
            </a:fld>
            <a:endParaRPr lang="tr-TR"/>
          </a:p>
        </p:txBody>
      </p:sp>
    </p:spTree>
    <p:extLst>
      <p:ext uri="{BB962C8B-B14F-4D97-AF65-F5344CB8AC3E}">
        <p14:creationId xmlns:p14="http://schemas.microsoft.com/office/powerpoint/2010/main" val="197098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76A5C39-90E7-48D8-99DD-5B0F3660C1C8}" type="datetimeFigureOut">
              <a:rPr lang="tr-TR" smtClean="0"/>
              <a:pPr>
                <a:defRPr/>
              </a:pPr>
              <a:t>21.12.2022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65F6A0C-69FA-4FBC-827F-E6E57C6411C6}" type="slidenum">
              <a:rPr lang="tr-TR" smtClean="0"/>
              <a:pPr>
                <a:defRPr/>
              </a:pPr>
              <a:t>‹#›</a:t>
            </a:fld>
            <a:endParaRPr lang="tr-TR"/>
          </a:p>
        </p:txBody>
      </p:sp>
      <p:pic>
        <p:nvPicPr>
          <p:cNvPr id="18" name="Resim 6"/>
          <p:cNvPicPr>
            <a:picLocks noChangeAspect="1"/>
          </p:cNvPicPr>
          <p:nvPr userDrawn="1"/>
        </p:nvPicPr>
        <p:blipFill>
          <a:blip r:embed="rId18">
            <a:extLst>
              <a:ext uri="{28A0092B-C50C-407E-A947-70E740481C1C}">
                <a14:useLocalDpi xmlns:a14="http://schemas.microsoft.com/office/drawing/2010/main" val="0"/>
              </a:ext>
            </a:extLst>
          </a:blip>
          <a:srcRect t="9019" b="10962"/>
          <a:stretch>
            <a:fillRect/>
          </a:stretch>
        </p:blipFill>
        <p:spPr bwMode="auto">
          <a:xfrm>
            <a:off x="0" y="0"/>
            <a:ext cx="12192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aralelkenar 18">
            <a:extLst>
              <a:ext uri="{FF2B5EF4-FFF2-40B4-BE49-F238E27FC236}">
                <a16:creationId xmlns:a16="http://schemas.microsoft.com/office/drawing/2014/main" id="{CD41A13E-236C-7648-9F12-DBE6E4759C86}"/>
              </a:ext>
            </a:extLst>
          </p:cNvPr>
          <p:cNvSpPr/>
          <p:nvPr userDrawn="1"/>
        </p:nvSpPr>
        <p:spPr>
          <a:xfrm>
            <a:off x="-809625" y="0"/>
            <a:ext cx="5840413" cy="6881813"/>
          </a:xfrm>
          <a:prstGeom prst="parallelogram">
            <a:avLst>
              <a:gd name="adj" fmla="val 27136"/>
            </a:avLst>
          </a:prstGeom>
          <a:solidFill>
            <a:srgbClr val="2A4C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30" name="Paralelkenar 29">
            <a:extLst>
              <a:ext uri="{FF2B5EF4-FFF2-40B4-BE49-F238E27FC236}">
                <a16:creationId xmlns:a16="http://schemas.microsoft.com/office/drawing/2014/main" id="{AC25D81F-D5C6-1145-80ED-B61A55B9B747}"/>
              </a:ext>
            </a:extLst>
          </p:cNvPr>
          <p:cNvSpPr/>
          <p:nvPr userDrawn="1"/>
        </p:nvSpPr>
        <p:spPr>
          <a:xfrm>
            <a:off x="-1617663" y="0"/>
            <a:ext cx="6518276" cy="6881813"/>
          </a:xfrm>
          <a:prstGeom prst="parallelogram">
            <a:avLst/>
          </a:prstGeom>
          <a:solidFill>
            <a:schemeClr val="accent1"/>
          </a:solidFill>
          <a:effectLst/>
        </p:spPr>
        <p:txBody>
          <a:bodyPr lIns="0" tIns="0" rIns="0" bIns="0" anchor="ctr"/>
          <a:lstStyle/>
          <a:p>
            <a:pPr algn="ctr" eaLnBrk="1" fontAlgn="auto" hangingPunct="1">
              <a:spcBef>
                <a:spcPts val="0"/>
              </a:spcBef>
              <a:spcAft>
                <a:spcPts val="0"/>
              </a:spcAft>
              <a:defRPr/>
            </a:pPr>
            <a:endParaRPr lang="tr-TR" sz="2215" dirty="0">
              <a:solidFill>
                <a:schemeClr val="accent1">
                  <a:lumMod val="75000"/>
                </a:schemeClr>
              </a:solidFill>
              <a:latin typeface="+mn-lt"/>
            </a:endParaRPr>
          </a:p>
        </p:txBody>
      </p:sp>
    </p:spTree>
    <p:extLst>
      <p:ext uri="{BB962C8B-B14F-4D97-AF65-F5344CB8AC3E}">
        <p14:creationId xmlns:p14="http://schemas.microsoft.com/office/powerpoint/2010/main" val="1363757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oleObject7.bin"/><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9.bin"/><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093" y="0"/>
            <a:ext cx="13499119"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933648" y="4742329"/>
            <a:ext cx="8532978" cy="830997"/>
          </a:xfrm>
          <a:prstGeom prst="rect">
            <a:avLst/>
          </a:prstGeom>
          <a:noFill/>
        </p:spPr>
        <p:txBody>
          <a:bodyPr wrap="non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ADANA </a:t>
            </a:r>
            <a:r>
              <a:rPr lang="tr-TR" sz="2400" b="1" dirty="0" smtClean="0">
                <a:solidFill>
                  <a:schemeClr val="bg1"/>
                </a:solidFill>
                <a:latin typeface="Times New Roman" panose="02020603050405020304" pitchFamily="18" charset="0"/>
                <a:cs typeface="Times New Roman" panose="02020603050405020304" pitchFamily="18" charset="0"/>
              </a:rPr>
              <a:t>GENÇLİK VE SPOR İL MÜDÜRLÜĞÜ</a:t>
            </a:r>
          </a:p>
          <a:p>
            <a:pPr algn="ctr"/>
            <a:r>
              <a:rPr lang="tr-TR" sz="2400" b="1" dirty="0" smtClean="0">
                <a:solidFill>
                  <a:schemeClr val="bg1"/>
                </a:solidFill>
                <a:latin typeface="Times New Roman" panose="02020603050405020304" pitchFamily="18" charset="0"/>
                <a:cs typeface="Times New Roman" panose="02020603050405020304" pitchFamily="18" charset="0"/>
              </a:rPr>
              <a:t>SPOR KULÜPLERİ VE SİCİL LİSANS ŞUBE MÜDÜRLÜĞÜ</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3481993" y="6147994"/>
            <a:ext cx="5436288" cy="461665"/>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Spor Kulübü İsim ve Tüzük Değişikliği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584765364"/>
              </p:ext>
            </p:extLst>
          </p:nvPr>
        </p:nvGraphicFramePr>
        <p:xfrm>
          <a:off x="1040235" y="318782"/>
          <a:ext cx="10025162" cy="6307229"/>
        </p:xfrm>
        <a:graphic>
          <a:graphicData uri="http://schemas.openxmlformats.org/presentationml/2006/ole">
            <mc:AlternateContent xmlns:mc="http://schemas.openxmlformats.org/markup-compatibility/2006">
              <mc:Choice xmlns:v="urn:schemas-microsoft-com:vml" Requires="v">
                <p:oleObj spid="_x0000_s3218" name="Acrobat Document" r:id="rId3" imgW="7514640" imgH="5315040" progId="">
                  <p:embed/>
                </p:oleObj>
              </mc:Choice>
              <mc:Fallback>
                <p:oleObj name="Acrobat Document" r:id="rId3" imgW="7514640" imgH="5315040" progId="">
                  <p:embed/>
                  <p:pic>
                    <p:nvPicPr>
                      <p:cNvPr id="0" name="Picture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235" y="318782"/>
                        <a:ext cx="10025162" cy="6307229"/>
                      </a:xfrm>
                      <a:prstGeom prst="rect">
                        <a:avLst/>
                      </a:prstGeom>
                      <a:noFill/>
                    </p:spPr>
                  </p:pic>
                </p:oleObj>
              </mc:Fallback>
            </mc:AlternateContent>
          </a:graphicData>
        </a:graphic>
      </p:graphicFrame>
    </p:spTree>
    <p:extLst>
      <p:ext uri="{BB962C8B-B14F-4D97-AF65-F5344CB8AC3E}">
        <p14:creationId xmlns:p14="http://schemas.microsoft.com/office/powerpoint/2010/main" val="1622029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53049" y="263660"/>
            <a:ext cx="6096000" cy="461665"/>
          </a:xfrm>
          <a:prstGeom prst="rect">
            <a:avLst/>
          </a:prstGeom>
        </p:spPr>
        <p:txBody>
          <a:bodyPr>
            <a:spAutoFit/>
          </a:bodyPr>
          <a:lstStyle/>
          <a:p>
            <a:pPr algn="ctr"/>
            <a:r>
              <a:rPr lang="tr-TR"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DİVAN TUTATNAĞI</a:t>
            </a:r>
            <a:endParaRPr lang="tr-TR" sz="24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graphicFrame>
        <p:nvGraphicFramePr>
          <p:cNvPr id="4" name="Nesne 3"/>
          <p:cNvGraphicFramePr>
            <a:graphicFrameLocks noChangeAspect="1"/>
          </p:cNvGraphicFramePr>
          <p:nvPr>
            <p:extLst>
              <p:ext uri="{D42A27DB-BD31-4B8C-83A1-F6EECF244321}">
                <p14:modId xmlns:p14="http://schemas.microsoft.com/office/powerpoint/2010/main" val="995515993"/>
              </p:ext>
            </p:extLst>
          </p:nvPr>
        </p:nvGraphicFramePr>
        <p:xfrm>
          <a:off x="5955980" y="922789"/>
          <a:ext cx="4611706" cy="5686382"/>
        </p:xfrm>
        <a:graphic>
          <a:graphicData uri="http://schemas.openxmlformats.org/presentationml/2006/ole">
            <mc:AlternateContent xmlns:mc="http://schemas.openxmlformats.org/markup-compatibility/2006">
              <mc:Choice xmlns:v="urn:schemas-microsoft-com:vml" Requires="v">
                <p:oleObj spid="_x0000_s16578" name="Acrobat Document" r:id="rId3" imgW="5310360" imgH="7521840" progId="">
                  <p:embed/>
                </p:oleObj>
              </mc:Choice>
              <mc:Fallback>
                <p:oleObj name="Acrobat Document" r:id="rId3" imgW="5310360" imgH="7521840" progId="">
                  <p:embed/>
                  <p:pic>
                    <p:nvPicPr>
                      <p:cNvPr id="0" name="Picture 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980" y="922789"/>
                        <a:ext cx="4611706" cy="5686382"/>
                      </a:xfrm>
                      <a:prstGeom prst="rect">
                        <a:avLst/>
                      </a:prstGeom>
                      <a:noFill/>
                    </p:spPr>
                  </p:pic>
                </p:oleObj>
              </mc:Fallback>
            </mc:AlternateContent>
          </a:graphicData>
        </a:graphic>
      </p:graphicFrame>
      <p:pic>
        <p:nvPicPr>
          <p:cNvPr id="5" name="Resim 4"/>
          <p:cNvPicPr>
            <a:picLocks noChangeAspect="1"/>
          </p:cNvPicPr>
          <p:nvPr/>
        </p:nvPicPr>
        <p:blipFill>
          <a:blip r:embed="rId5"/>
          <a:stretch>
            <a:fillRect/>
          </a:stretch>
        </p:blipFill>
        <p:spPr>
          <a:xfrm>
            <a:off x="1022524" y="922789"/>
            <a:ext cx="4578525" cy="5699467"/>
          </a:xfrm>
          <a:prstGeom prst="rect">
            <a:avLst/>
          </a:prstGeom>
        </p:spPr>
      </p:pic>
    </p:spTree>
    <p:extLst>
      <p:ext uri="{BB962C8B-B14F-4D97-AF65-F5344CB8AC3E}">
        <p14:creationId xmlns:p14="http://schemas.microsoft.com/office/powerpoint/2010/main" val="3042638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90862" y="161179"/>
            <a:ext cx="6669248" cy="369332"/>
          </a:xfrm>
          <a:prstGeom prst="rect">
            <a:avLst/>
          </a:prstGeom>
        </p:spPr>
        <p:txBody>
          <a:bodyPr wrap="square">
            <a:spAutoFit/>
          </a:bodyPr>
          <a:lstStyle/>
          <a:p>
            <a:pPr algn="ctr"/>
            <a:r>
              <a:rPr lang="tr-TR" b="1" dirty="0" smtClean="0">
                <a:solidFill>
                  <a:schemeClr val="accent4">
                    <a:lumMod val="60000"/>
                    <a:lumOff val="40000"/>
                  </a:schemeClr>
                </a:solidFill>
                <a:latin typeface="Times New Roman" panose="02020603050405020304" pitchFamily="18" charset="0"/>
                <a:cs typeface="Times New Roman" panose="02020603050405020304" pitchFamily="18" charset="0"/>
              </a:rPr>
              <a:t>SPOR KULÜBÜ TÜZÜĞÜ </a:t>
            </a:r>
          </a:p>
        </p:txBody>
      </p:sp>
      <p:graphicFrame>
        <p:nvGraphicFramePr>
          <p:cNvPr id="6" name="Nesne 5"/>
          <p:cNvGraphicFramePr>
            <a:graphicFrameLocks noChangeAspect="1"/>
          </p:cNvGraphicFramePr>
          <p:nvPr>
            <p:extLst>
              <p:ext uri="{D42A27DB-BD31-4B8C-83A1-F6EECF244321}">
                <p14:modId xmlns:p14="http://schemas.microsoft.com/office/powerpoint/2010/main" val="446411026"/>
              </p:ext>
            </p:extLst>
          </p:nvPr>
        </p:nvGraphicFramePr>
        <p:xfrm>
          <a:off x="6308204" y="1256859"/>
          <a:ext cx="4195666" cy="5185888"/>
        </p:xfrm>
        <a:graphic>
          <a:graphicData uri="http://schemas.openxmlformats.org/presentationml/2006/ole">
            <mc:AlternateContent xmlns:mc="http://schemas.openxmlformats.org/markup-compatibility/2006">
              <mc:Choice xmlns:v="urn:schemas-microsoft-com:vml" Requires="v">
                <p:oleObj spid="_x0000_s6423" name="Acrobat Document" r:id="rId3" imgW="5310360" imgH="7521840" progId="">
                  <p:embed/>
                </p:oleObj>
              </mc:Choice>
              <mc:Fallback>
                <p:oleObj name="Acrobat Document" r:id="rId3" imgW="5310360" imgH="7521840" progId="">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204" y="1256859"/>
                        <a:ext cx="4195666" cy="5185888"/>
                      </a:xfrm>
                      <a:prstGeom prst="rect">
                        <a:avLst/>
                      </a:prstGeom>
                      <a:noFill/>
                      <a:extLst/>
                    </p:spPr>
                  </p:pic>
                </p:oleObj>
              </mc:Fallback>
            </mc:AlternateContent>
          </a:graphicData>
        </a:graphic>
      </p:graphicFrame>
      <p:sp>
        <p:nvSpPr>
          <p:cNvPr id="8" name="Dikdörtgen 7"/>
          <p:cNvSpPr/>
          <p:nvPr/>
        </p:nvSpPr>
        <p:spPr>
          <a:xfrm>
            <a:off x="1487646" y="639946"/>
            <a:ext cx="8646254" cy="369332"/>
          </a:xfrm>
          <a:prstGeom prst="rect">
            <a:avLst/>
          </a:prstGeom>
        </p:spPr>
        <p:txBody>
          <a:bodyPr wrap="square">
            <a:spAutoFit/>
          </a:bodyPr>
          <a:lstStyle/>
          <a:p>
            <a:pPr algn="ctr"/>
            <a:r>
              <a:rPr lang="tr-TR" b="1" dirty="0">
                <a:solidFill>
                  <a:schemeClr val="accent4">
                    <a:lumMod val="60000"/>
                    <a:lumOff val="40000"/>
                  </a:schemeClr>
                </a:solidFill>
                <a:latin typeface="Times New Roman" panose="02020603050405020304" pitchFamily="18" charset="0"/>
                <a:cs typeface="Times New Roman" panose="02020603050405020304" pitchFamily="18" charset="0"/>
              </a:rPr>
              <a:t>Tüzüğün her sayfası Yönetim Kurulu </a:t>
            </a:r>
            <a:r>
              <a:rPr lang="tr-TR" b="1" u="sng" dirty="0">
                <a:solidFill>
                  <a:schemeClr val="accent4">
                    <a:lumMod val="60000"/>
                    <a:lumOff val="40000"/>
                  </a:schemeClr>
                </a:solidFill>
                <a:latin typeface="Times New Roman" panose="02020603050405020304" pitchFamily="18" charset="0"/>
                <a:cs typeface="Times New Roman" panose="02020603050405020304" pitchFamily="18" charset="0"/>
              </a:rPr>
              <a:t>asil üyeleri </a:t>
            </a:r>
            <a:r>
              <a:rPr lang="tr-TR" b="1" dirty="0">
                <a:solidFill>
                  <a:schemeClr val="accent4">
                    <a:lumMod val="60000"/>
                    <a:lumOff val="40000"/>
                  </a:schemeClr>
                </a:solidFill>
                <a:latin typeface="Times New Roman" panose="02020603050405020304" pitchFamily="18" charset="0"/>
                <a:cs typeface="Times New Roman" panose="02020603050405020304" pitchFamily="18" charset="0"/>
              </a:rPr>
              <a:t>tarafından </a:t>
            </a:r>
            <a:r>
              <a:rPr lang="tr-TR" b="1" dirty="0" smtClean="0">
                <a:solidFill>
                  <a:schemeClr val="accent4">
                    <a:lumMod val="60000"/>
                    <a:lumOff val="40000"/>
                  </a:schemeClr>
                </a:solidFill>
                <a:latin typeface="Times New Roman" panose="02020603050405020304" pitchFamily="18" charset="0"/>
                <a:cs typeface="Times New Roman" panose="02020603050405020304" pitchFamily="18" charset="0"/>
              </a:rPr>
              <a:t>imzalanması </a:t>
            </a:r>
            <a:r>
              <a:rPr lang="tr-TR" b="1" dirty="0">
                <a:solidFill>
                  <a:schemeClr val="accent4">
                    <a:lumMod val="60000"/>
                    <a:lumOff val="40000"/>
                  </a:schemeClr>
                </a:solidFill>
                <a:latin typeface="Times New Roman" panose="02020603050405020304" pitchFamily="18" charset="0"/>
                <a:cs typeface="Times New Roman" panose="02020603050405020304" pitchFamily="18" charset="0"/>
              </a:rPr>
              <a:t>gerekiyor.</a:t>
            </a:r>
          </a:p>
        </p:txBody>
      </p:sp>
      <p:pic>
        <p:nvPicPr>
          <p:cNvPr id="3" name="Resim 2"/>
          <p:cNvPicPr>
            <a:picLocks noChangeAspect="1"/>
          </p:cNvPicPr>
          <p:nvPr/>
        </p:nvPicPr>
        <p:blipFill>
          <a:blip r:embed="rId5"/>
          <a:stretch>
            <a:fillRect/>
          </a:stretch>
        </p:blipFill>
        <p:spPr>
          <a:xfrm>
            <a:off x="1146961" y="1256860"/>
            <a:ext cx="4578525" cy="5185888"/>
          </a:xfrm>
          <a:prstGeom prst="rect">
            <a:avLst/>
          </a:prstGeom>
        </p:spPr>
      </p:pic>
    </p:spTree>
    <p:extLst>
      <p:ext uri="{BB962C8B-B14F-4D97-AF65-F5344CB8AC3E}">
        <p14:creationId xmlns:p14="http://schemas.microsoft.com/office/powerpoint/2010/main" val="2011708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p:cNvGraphicFramePr>
            <a:graphicFrameLocks noChangeAspect="1"/>
          </p:cNvGraphicFramePr>
          <p:nvPr>
            <p:extLst>
              <p:ext uri="{D42A27DB-BD31-4B8C-83A1-F6EECF244321}">
                <p14:modId xmlns:p14="http://schemas.microsoft.com/office/powerpoint/2010/main" val="1219457071"/>
              </p:ext>
            </p:extLst>
          </p:nvPr>
        </p:nvGraphicFramePr>
        <p:xfrm>
          <a:off x="1442702" y="889028"/>
          <a:ext cx="4379364" cy="5641809"/>
        </p:xfrm>
        <a:graphic>
          <a:graphicData uri="http://schemas.openxmlformats.org/presentationml/2006/ole">
            <mc:AlternateContent xmlns:mc="http://schemas.openxmlformats.org/markup-compatibility/2006">
              <mc:Choice xmlns:v="urn:schemas-microsoft-com:vml" Requires="v">
                <p:oleObj spid="_x0000_s7452" name="Acrobat Document" r:id="rId3" imgW="5310360" imgH="7521840" progId="">
                  <p:embed/>
                </p:oleObj>
              </mc:Choice>
              <mc:Fallback>
                <p:oleObj name="Acrobat Document" r:id="rId3" imgW="5310360" imgH="7521840" progId="">
                  <p:embed/>
                  <p:pic>
                    <p:nvPicPr>
                      <p:cNvPr id="0" name="Picture 2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702" y="889028"/>
                        <a:ext cx="4379364" cy="5641809"/>
                      </a:xfrm>
                      <a:prstGeom prst="rect">
                        <a:avLst/>
                      </a:prstGeom>
                      <a:noFill/>
                    </p:spPr>
                  </p:pic>
                </p:oleObj>
              </mc:Fallback>
            </mc:AlternateContent>
          </a:graphicData>
        </a:graphic>
      </p:graphicFrame>
      <p:graphicFrame>
        <p:nvGraphicFramePr>
          <p:cNvPr id="4" name="Nesne 3"/>
          <p:cNvGraphicFramePr>
            <a:graphicFrameLocks noChangeAspect="1"/>
          </p:cNvGraphicFramePr>
          <p:nvPr>
            <p:extLst>
              <p:ext uri="{D42A27DB-BD31-4B8C-83A1-F6EECF244321}">
                <p14:modId xmlns:p14="http://schemas.microsoft.com/office/powerpoint/2010/main" val="2510085315"/>
              </p:ext>
            </p:extLst>
          </p:nvPr>
        </p:nvGraphicFramePr>
        <p:xfrm>
          <a:off x="6296459" y="889029"/>
          <a:ext cx="4329100" cy="5644514"/>
        </p:xfrm>
        <a:graphic>
          <a:graphicData uri="http://schemas.openxmlformats.org/presentationml/2006/ole">
            <mc:AlternateContent xmlns:mc="http://schemas.openxmlformats.org/markup-compatibility/2006">
              <mc:Choice xmlns:v="urn:schemas-microsoft-com:vml" Requires="v">
                <p:oleObj spid="_x0000_s7453" name="Acrobat Document" r:id="rId5" imgW="5310360" imgH="7521840" progId="">
                  <p:embed/>
                </p:oleObj>
              </mc:Choice>
              <mc:Fallback>
                <p:oleObj name="Acrobat Document" r:id="rId5" imgW="5310360" imgH="7521840" progId="">
                  <p:embed/>
                  <p:pic>
                    <p:nvPicPr>
                      <p:cNvPr id="0" name="Picture 2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6459" y="889029"/>
                        <a:ext cx="4329100" cy="5644514"/>
                      </a:xfrm>
                      <a:prstGeom prst="rect">
                        <a:avLst/>
                      </a:prstGeom>
                      <a:noFill/>
                    </p:spPr>
                  </p:pic>
                </p:oleObj>
              </mc:Fallback>
            </mc:AlternateContent>
          </a:graphicData>
        </a:graphic>
      </p:graphicFrame>
    </p:spTree>
    <p:extLst>
      <p:ext uri="{BB962C8B-B14F-4D97-AF65-F5344CB8AC3E}">
        <p14:creationId xmlns:p14="http://schemas.microsoft.com/office/powerpoint/2010/main" val="2690237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p:cNvGraphicFramePr>
            <a:graphicFrameLocks noChangeAspect="1"/>
          </p:cNvGraphicFramePr>
          <p:nvPr>
            <p:extLst>
              <p:ext uri="{D42A27DB-BD31-4B8C-83A1-F6EECF244321}">
                <p14:modId xmlns:p14="http://schemas.microsoft.com/office/powerpoint/2010/main" val="2894810088"/>
              </p:ext>
            </p:extLst>
          </p:nvPr>
        </p:nvGraphicFramePr>
        <p:xfrm>
          <a:off x="1266737" y="992188"/>
          <a:ext cx="4601628" cy="5596257"/>
        </p:xfrm>
        <a:graphic>
          <a:graphicData uri="http://schemas.openxmlformats.org/presentationml/2006/ole">
            <mc:AlternateContent xmlns:mc="http://schemas.openxmlformats.org/markup-compatibility/2006">
              <mc:Choice xmlns:v="urn:schemas-microsoft-com:vml" Requires="v">
                <p:oleObj spid="_x0000_s9496" name="Acrobat Document" r:id="rId3" imgW="5310360" imgH="7521840" progId="">
                  <p:embed/>
                </p:oleObj>
              </mc:Choice>
              <mc:Fallback>
                <p:oleObj name="Acrobat Document" r:id="rId3" imgW="5310360" imgH="7521840" progId="">
                  <p:embed/>
                  <p:pic>
                    <p:nvPicPr>
                      <p:cNvPr id="0" name="Picture 2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737" y="992188"/>
                        <a:ext cx="4601628" cy="5596257"/>
                      </a:xfrm>
                      <a:prstGeom prst="rect">
                        <a:avLst/>
                      </a:prstGeom>
                      <a:noFill/>
                    </p:spPr>
                  </p:pic>
                </p:oleObj>
              </mc:Fallback>
            </mc:AlternateContent>
          </a:graphicData>
        </a:graphic>
      </p:graphicFrame>
      <p:graphicFrame>
        <p:nvGraphicFramePr>
          <p:cNvPr id="4" name="Nesne 3"/>
          <p:cNvGraphicFramePr>
            <a:graphicFrameLocks noChangeAspect="1"/>
          </p:cNvGraphicFramePr>
          <p:nvPr>
            <p:extLst>
              <p:ext uri="{D42A27DB-BD31-4B8C-83A1-F6EECF244321}">
                <p14:modId xmlns:p14="http://schemas.microsoft.com/office/powerpoint/2010/main" val="927643411"/>
              </p:ext>
            </p:extLst>
          </p:nvPr>
        </p:nvGraphicFramePr>
        <p:xfrm>
          <a:off x="6379562" y="1000577"/>
          <a:ext cx="4350169" cy="5587868"/>
        </p:xfrm>
        <a:graphic>
          <a:graphicData uri="http://schemas.openxmlformats.org/presentationml/2006/ole">
            <mc:AlternateContent xmlns:mc="http://schemas.openxmlformats.org/markup-compatibility/2006">
              <mc:Choice xmlns:v="urn:schemas-microsoft-com:vml" Requires="v">
                <p:oleObj spid="_x0000_s9497" name="Acrobat Document" r:id="rId5" imgW="5310360" imgH="7521840" progId="">
                  <p:embed/>
                </p:oleObj>
              </mc:Choice>
              <mc:Fallback>
                <p:oleObj name="Acrobat Document" r:id="rId5" imgW="5310360" imgH="7521840" progId="">
                  <p:embed/>
                  <p:pic>
                    <p:nvPicPr>
                      <p:cNvPr id="0" name="Picture 2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9562" y="1000577"/>
                        <a:ext cx="4350169" cy="5587868"/>
                      </a:xfrm>
                      <a:prstGeom prst="rect">
                        <a:avLst/>
                      </a:prstGeom>
                      <a:noFill/>
                    </p:spPr>
                  </p:pic>
                </p:oleObj>
              </mc:Fallback>
            </mc:AlternateContent>
          </a:graphicData>
        </a:graphic>
      </p:graphicFrame>
      <p:sp>
        <p:nvSpPr>
          <p:cNvPr id="7" name="Dikdörtgen 6"/>
          <p:cNvSpPr/>
          <p:nvPr/>
        </p:nvSpPr>
        <p:spPr>
          <a:xfrm>
            <a:off x="1462480" y="329445"/>
            <a:ext cx="8646254" cy="369332"/>
          </a:xfrm>
          <a:prstGeom prst="rect">
            <a:avLst/>
          </a:prstGeom>
        </p:spPr>
        <p:txBody>
          <a:bodyPr wrap="square">
            <a:spAutoFit/>
          </a:bodyPr>
          <a:lstStyle/>
          <a:p>
            <a:pPr algn="ctr"/>
            <a:r>
              <a:rPr lang="tr-TR" b="1" dirty="0">
                <a:solidFill>
                  <a:schemeClr val="accent4">
                    <a:lumMod val="60000"/>
                    <a:lumOff val="40000"/>
                  </a:schemeClr>
                </a:solidFill>
                <a:latin typeface="Times New Roman" panose="02020603050405020304" pitchFamily="18" charset="0"/>
                <a:cs typeface="Times New Roman" panose="02020603050405020304" pitchFamily="18" charset="0"/>
              </a:rPr>
              <a:t>Tüzüğün her sayfası Yönetim Kurulu </a:t>
            </a:r>
            <a:r>
              <a:rPr lang="tr-TR" b="1" u="sng" dirty="0">
                <a:solidFill>
                  <a:schemeClr val="accent4">
                    <a:lumMod val="60000"/>
                    <a:lumOff val="40000"/>
                  </a:schemeClr>
                </a:solidFill>
                <a:latin typeface="Times New Roman" panose="02020603050405020304" pitchFamily="18" charset="0"/>
                <a:cs typeface="Times New Roman" panose="02020603050405020304" pitchFamily="18" charset="0"/>
              </a:rPr>
              <a:t>asil üyeleri </a:t>
            </a:r>
            <a:r>
              <a:rPr lang="tr-TR" b="1" dirty="0">
                <a:solidFill>
                  <a:schemeClr val="accent4">
                    <a:lumMod val="60000"/>
                    <a:lumOff val="40000"/>
                  </a:schemeClr>
                </a:solidFill>
                <a:latin typeface="Times New Roman" panose="02020603050405020304" pitchFamily="18" charset="0"/>
                <a:cs typeface="Times New Roman" panose="02020603050405020304" pitchFamily="18" charset="0"/>
              </a:rPr>
              <a:t>tarafından </a:t>
            </a:r>
            <a:r>
              <a:rPr lang="tr-TR" b="1" dirty="0" smtClean="0">
                <a:solidFill>
                  <a:schemeClr val="accent4">
                    <a:lumMod val="60000"/>
                    <a:lumOff val="40000"/>
                  </a:schemeClr>
                </a:solidFill>
                <a:latin typeface="Times New Roman" panose="02020603050405020304" pitchFamily="18" charset="0"/>
                <a:cs typeface="Times New Roman" panose="02020603050405020304" pitchFamily="18" charset="0"/>
              </a:rPr>
              <a:t>paraflanması </a:t>
            </a:r>
            <a:r>
              <a:rPr lang="tr-TR" b="1" dirty="0">
                <a:solidFill>
                  <a:schemeClr val="accent4">
                    <a:lumMod val="60000"/>
                    <a:lumOff val="40000"/>
                  </a:schemeClr>
                </a:solidFill>
                <a:latin typeface="Times New Roman" panose="02020603050405020304" pitchFamily="18" charset="0"/>
                <a:cs typeface="Times New Roman" panose="02020603050405020304" pitchFamily="18" charset="0"/>
              </a:rPr>
              <a:t>gerekiyor.</a:t>
            </a:r>
          </a:p>
        </p:txBody>
      </p:sp>
    </p:spTree>
    <p:extLst>
      <p:ext uri="{BB962C8B-B14F-4D97-AF65-F5344CB8AC3E}">
        <p14:creationId xmlns:p14="http://schemas.microsoft.com/office/powerpoint/2010/main" val="847504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p:cNvGraphicFramePr>
            <a:graphicFrameLocks noChangeAspect="1"/>
          </p:cNvGraphicFramePr>
          <p:nvPr>
            <p:extLst>
              <p:ext uri="{D42A27DB-BD31-4B8C-83A1-F6EECF244321}">
                <p14:modId xmlns:p14="http://schemas.microsoft.com/office/powerpoint/2010/main" val="1981051048"/>
              </p:ext>
            </p:extLst>
          </p:nvPr>
        </p:nvGraphicFramePr>
        <p:xfrm>
          <a:off x="1157476" y="788924"/>
          <a:ext cx="4606716" cy="5673340"/>
        </p:xfrm>
        <a:graphic>
          <a:graphicData uri="http://schemas.openxmlformats.org/presentationml/2006/ole">
            <mc:AlternateContent xmlns:mc="http://schemas.openxmlformats.org/markup-compatibility/2006">
              <mc:Choice xmlns:v="urn:schemas-microsoft-com:vml" Requires="v">
                <p:oleObj spid="_x0000_s10518" name="Acrobat Document" r:id="rId3" imgW="5310360" imgH="7521840" progId="">
                  <p:embed/>
                </p:oleObj>
              </mc:Choice>
              <mc:Fallback>
                <p:oleObj name="Acrobat Document" r:id="rId3" imgW="5310360" imgH="7521840" progId="">
                  <p:embed/>
                  <p:pic>
                    <p:nvPicPr>
                      <p:cNvPr id="0" name="Picture 2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476" y="788924"/>
                        <a:ext cx="4606716" cy="5673340"/>
                      </a:xfrm>
                      <a:prstGeom prst="rect">
                        <a:avLst/>
                      </a:prstGeom>
                      <a:noFill/>
                    </p:spPr>
                  </p:pic>
                </p:oleObj>
              </mc:Fallback>
            </mc:AlternateContent>
          </a:graphicData>
        </a:graphic>
      </p:graphicFrame>
      <p:graphicFrame>
        <p:nvGraphicFramePr>
          <p:cNvPr id="4" name="Nesne 3"/>
          <p:cNvGraphicFramePr>
            <a:graphicFrameLocks noChangeAspect="1"/>
          </p:cNvGraphicFramePr>
          <p:nvPr>
            <p:extLst>
              <p:ext uri="{D42A27DB-BD31-4B8C-83A1-F6EECF244321}">
                <p14:modId xmlns:p14="http://schemas.microsoft.com/office/powerpoint/2010/main" val="4005274175"/>
              </p:ext>
            </p:extLst>
          </p:nvPr>
        </p:nvGraphicFramePr>
        <p:xfrm>
          <a:off x="6171236" y="788924"/>
          <a:ext cx="4998334" cy="5673340"/>
        </p:xfrm>
        <a:graphic>
          <a:graphicData uri="http://schemas.openxmlformats.org/presentationml/2006/ole">
            <mc:AlternateContent xmlns:mc="http://schemas.openxmlformats.org/markup-compatibility/2006">
              <mc:Choice xmlns:v="urn:schemas-microsoft-com:vml" Requires="v">
                <p:oleObj spid="_x0000_s10519" name="Acrobat Document" r:id="rId5" imgW="5310360" imgH="7521840" progId="">
                  <p:embed/>
                </p:oleObj>
              </mc:Choice>
              <mc:Fallback>
                <p:oleObj name="Acrobat Document" r:id="rId5" imgW="5310360" imgH="7521840" progId="">
                  <p:embed/>
                  <p:pic>
                    <p:nvPicPr>
                      <p:cNvPr id="0" name="Picture 2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1236" y="788924"/>
                        <a:ext cx="4998334" cy="5673340"/>
                      </a:xfrm>
                      <a:prstGeom prst="rect">
                        <a:avLst/>
                      </a:prstGeom>
                      <a:noFill/>
                    </p:spPr>
                  </p:pic>
                </p:oleObj>
              </mc:Fallback>
            </mc:AlternateContent>
          </a:graphicData>
        </a:graphic>
      </p:graphicFrame>
    </p:spTree>
    <p:extLst>
      <p:ext uri="{BB962C8B-B14F-4D97-AF65-F5344CB8AC3E}">
        <p14:creationId xmlns:p14="http://schemas.microsoft.com/office/powerpoint/2010/main" val="349381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p:cNvGraphicFramePr>
            <a:graphicFrameLocks noChangeAspect="1"/>
          </p:cNvGraphicFramePr>
          <p:nvPr>
            <p:extLst>
              <p:ext uri="{D42A27DB-BD31-4B8C-83A1-F6EECF244321}">
                <p14:modId xmlns:p14="http://schemas.microsoft.com/office/powerpoint/2010/main" val="3876224008"/>
              </p:ext>
            </p:extLst>
          </p:nvPr>
        </p:nvGraphicFramePr>
        <p:xfrm>
          <a:off x="1789650" y="763929"/>
          <a:ext cx="4414379" cy="5719407"/>
        </p:xfrm>
        <a:graphic>
          <a:graphicData uri="http://schemas.openxmlformats.org/presentationml/2006/ole">
            <mc:AlternateContent xmlns:mc="http://schemas.openxmlformats.org/markup-compatibility/2006">
              <mc:Choice xmlns:v="urn:schemas-microsoft-com:vml" Requires="v">
                <p:oleObj spid="_x0000_s12566" name="Acrobat Document" r:id="rId3" imgW="5310360" imgH="7521840" progId="">
                  <p:embed/>
                </p:oleObj>
              </mc:Choice>
              <mc:Fallback>
                <p:oleObj name="Acrobat Document" r:id="rId3" imgW="5310360" imgH="7521840" progId="">
                  <p:embed/>
                  <p:pic>
                    <p:nvPicPr>
                      <p:cNvPr id="0" name="Picture 2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650" y="763929"/>
                        <a:ext cx="4414379" cy="5719407"/>
                      </a:xfrm>
                      <a:prstGeom prst="rect">
                        <a:avLst/>
                      </a:prstGeom>
                      <a:noFill/>
                    </p:spPr>
                  </p:pic>
                </p:oleObj>
              </mc:Fallback>
            </mc:AlternateContent>
          </a:graphicData>
        </a:graphic>
      </p:graphicFrame>
      <p:pic>
        <p:nvPicPr>
          <p:cNvPr id="2" name="Resim 1"/>
          <p:cNvPicPr>
            <a:picLocks noChangeAspect="1"/>
          </p:cNvPicPr>
          <p:nvPr/>
        </p:nvPicPr>
        <p:blipFill>
          <a:blip r:embed="rId5"/>
          <a:stretch>
            <a:fillRect/>
          </a:stretch>
        </p:blipFill>
        <p:spPr>
          <a:xfrm>
            <a:off x="6270537" y="763929"/>
            <a:ext cx="4578525" cy="5735200"/>
          </a:xfrm>
          <a:prstGeom prst="rect">
            <a:avLst/>
          </a:prstGeom>
        </p:spPr>
      </p:pic>
    </p:spTree>
    <p:extLst>
      <p:ext uri="{BB962C8B-B14F-4D97-AF65-F5344CB8AC3E}">
        <p14:creationId xmlns:p14="http://schemas.microsoft.com/office/powerpoint/2010/main" val="3908425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66065" y="561537"/>
            <a:ext cx="3642375" cy="400110"/>
          </a:xfrm>
          <a:prstGeom prst="rect">
            <a:avLst/>
          </a:prstGeom>
        </p:spPr>
        <p:txBody>
          <a:bodyPr wrap="square">
            <a:spAutoFit/>
          </a:bodyPr>
          <a:lstStyle/>
          <a:p>
            <a:pPr marL="342900" indent="-342900" algn="ctr">
              <a:buFont typeface="Wingdings" panose="05000000000000000000" pitchFamily="2" charset="2"/>
              <a:buChar char="ü"/>
            </a:pPr>
            <a:r>
              <a:rPr lang="tr-TR" sz="2000" b="1" dirty="0" smtClean="0">
                <a:solidFill>
                  <a:schemeClr val="accent4">
                    <a:lumMod val="60000"/>
                    <a:lumOff val="40000"/>
                  </a:schemeClr>
                </a:solidFill>
                <a:latin typeface="Times New Roman" panose="02020603050405020304" pitchFamily="18" charset="0"/>
                <a:cs typeface="Times New Roman" panose="02020603050405020304" pitchFamily="18" charset="0"/>
              </a:rPr>
              <a:t>ADLİ SİCİL KAYDI</a:t>
            </a:r>
            <a:endParaRPr lang="tr-TR" sz="2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5562058" y="1086460"/>
            <a:ext cx="6208601" cy="1477328"/>
          </a:xfrm>
          <a:prstGeom prst="rect">
            <a:avLst/>
          </a:prstGeom>
        </p:spPr>
        <p:txBody>
          <a:bodyPr wrap="square">
            <a:spAutoFit/>
          </a:bodyPr>
          <a:lstStyle/>
          <a:p>
            <a:pPr marL="285750" indent="-285750"/>
            <a:r>
              <a:rPr lang="tr-TR" b="1" dirty="0" smtClean="0">
                <a:solidFill>
                  <a:schemeClr val="accent4">
                    <a:lumMod val="60000"/>
                    <a:lumOff val="40000"/>
                  </a:schemeClr>
                </a:solidFill>
                <a:latin typeface="Times New Roman" panose="02020603050405020304" pitchFamily="18" charset="0"/>
                <a:cs typeface="Times New Roman" panose="02020603050405020304" pitchFamily="18" charset="0"/>
              </a:rPr>
              <a:t>Üyelerden herhangi birinin adli sicil kaydı varsa sistem uyarı</a:t>
            </a:r>
          </a:p>
          <a:p>
            <a:pPr marL="285750" indent="-285750"/>
            <a:r>
              <a:rPr lang="tr-TR" b="1" dirty="0" smtClean="0">
                <a:solidFill>
                  <a:schemeClr val="accent4">
                    <a:lumMod val="60000"/>
                    <a:lumOff val="40000"/>
                  </a:schemeClr>
                </a:solidFill>
                <a:latin typeface="Times New Roman" panose="02020603050405020304" pitchFamily="18" charset="0"/>
                <a:cs typeface="Times New Roman" panose="02020603050405020304" pitchFamily="18" charset="0"/>
              </a:rPr>
              <a:t>verir ve Genel müdürlüğe bilgi olarak düşer </a:t>
            </a:r>
          </a:p>
          <a:p>
            <a:pPr marL="285750" indent="-285750"/>
            <a:endParaRPr lang="tr-TR" b="1" dirty="0" smtClean="0">
              <a:solidFill>
                <a:schemeClr val="accent4">
                  <a:lumMod val="60000"/>
                  <a:lumOff val="40000"/>
                </a:schemeClr>
              </a:solidFill>
              <a:latin typeface="Times New Roman" panose="02020603050405020304" pitchFamily="18" charset="0"/>
              <a:cs typeface="Times New Roman" panose="02020603050405020304" pitchFamily="18" charset="0"/>
            </a:endParaRPr>
          </a:p>
          <a:p>
            <a:pPr marL="285750" indent="-285750"/>
            <a:r>
              <a:rPr lang="tr-TR" b="1" dirty="0" smtClean="0">
                <a:solidFill>
                  <a:schemeClr val="accent4">
                    <a:lumMod val="60000"/>
                    <a:lumOff val="40000"/>
                  </a:schemeClr>
                </a:solidFill>
                <a:latin typeface="Times New Roman" panose="02020603050405020304" pitchFamily="18" charset="0"/>
                <a:cs typeface="Times New Roman" panose="02020603050405020304" pitchFamily="18" charset="0"/>
              </a:rPr>
              <a:t>Eğer herhangi bir sorun teşkil etmiyorsa kabul edilir,</a:t>
            </a:r>
          </a:p>
          <a:p>
            <a:pPr marL="285750" indent="-285750"/>
            <a:r>
              <a:rPr lang="tr-TR" b="1" dirty="0" smtClean="0">
                <a:solidFill>
                  <a:schemeClr val="accent4">
                    <a:lumMod val="60000"/>
                    <a:lumOff val="40000"/>
                  </a:schemeClr>
                </a:solidFill>
                <a:latin typeface="Times New Roman" panose="02020603050405020304" pitchFamily="18" charset="0"/>
                <a:cs typeface="Times New Roman" panose="02020603050405020304" pitchFamily="18" charset="0"/>
              </a:rPr>
              <a:t>Sorun teşkil ediyorsa bu kişinin üyeliği kabul edilmez.</a:t>
            </a:r>
            <a:endParaRPr lang="tr-TR"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5626785" y="3243449"/>
            <a:ext cx="4966809" cy="400110"/>
          </a:xfrm>
          <a:prstGeom prst="rect">
            <a:avLst/>
          </a:prstGeom>
        </p:spPr>
        <p:txBody>
          <a:bodyPr wrap="none">
            <a:spAutoFit/>
          </a:bodyPr>
          <a:lstStyle/>
          <a:p>
            <a:pPr marL="342900" indent="-342900" algn="ctr">
              <a:buFont typeface="Wingdings" panose="05000000000000000000" pitchFamily="2" charset="2"/>
              <a:buChar char="ü"/>
            </a:pPr>
            <a:r>
              <a:rPr lang="tr-TR" sz="2000" b="1" dirty="0" smtClean="0">
                <a:solidFill>
                  <a:schemeClr val="accent4">
                    <a:lumMod val="60000"/>
                    <a:lumOff val="40000"/>
                  </a:schemeClr>
                </a:solidFill>
                <a:latin typeface="Times New Roman" panose="02020603050405020304" pitchFamily="18" charset="0"/>
                <a:cs typeface="Times New Roman" panose="02020603050405020304" pitchFamily="18" charset="0"/>
              </a:rPr>
              <a:t>SPORDA CEZASI YOKTUR BELGESİ</a:t>
            </a:r>
            <a:endParaRPr lang="tr-TR" sz="2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5562058" y="2792188"/>
            <a:ext cx="2690176" cy="400110"/>
          </a:xfrm>
          <a:prstGeom prst="rect">
            <a:avLst/>
          </a:prstGeom>
        </p:spPr>
        <p:txBody>
          <a:bodyPr wrap="square">
            <a:spAutoFit/>
          </a:bodyPr>
          <a:lstStyle/>
          <a:p>
            <a:pPr marL="342900" indent="-342900" algn="ctr">
              <a:buFont typeface="Wingdings" panose="05000000000000000000" pitchFamily="2" charset="2"/>
              <a:buChar char="ü"/>
            </a:pPr>
            <a:r>
              <a:rPr lang="tr-TR" sz="2000" b="1" dirty="0" smtClean="0">
                <a:solidFill>
                  <a:schemeClr val="accent4">
                    <a:lumMod val="60000"/>
                    <a:lumOff val="40000"/>
                  </a:schemeClr>
                </a:solidFill>
                <a:latin typeface="Times New Roman" panose="02020603050405020304" pitchFamily="18" charset="0"/>
                <a:cs typeface="Times New Roman" panose="02020603050405020304" pitchFamily="18" charset="0"/>
              </a:rPr>
              <a:t>TAAHHÜTNAME</a:t>
            </a:r>
            <a:endParaRPr lang="tr-TR" sz="28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0" name="Dikdörtgen 9"/>
          <p:cNvSpPr/>
          <p:nvPr/>
        </p:nvSpPr>
        <p:spPr>
          <a:xfrm>
            <a:off x="5626785" y="3756302"/>
            <a:ext cx="5396862" cy="707886"/>
          </a:xfrm>
          <a:prstGeom prst="rect">
            <a:avLst/>
          </a:prstGeom>
        </p:spPr>
        <p:txBody>
          <a:bodyPr wrap="square">
            <a:spAutoFit/>
          </a:bodyPr>
          <a:lstStyle/>
          <a:p>
            <a:pPr marL="342900" indent="-342900">
              <a:buFont typeface="Wingdings" panose="05000000000000000000" pitchFamily="2" charset="2"/>
              <a:buChar char="ü"/>
            </a:pPr>
            <a:r>
              <a:rPr lang="tr-TR" sz="2000" b="1" dirty="0" smtClean="0">
                <a:solidFill>
                  <a:schemeClr val="accent4">
                    <a:lumMod val="60000"/>
                    <a:lumOff val="40000"/>
                  </a:schemeClr>
                </a:solidFill>
                <a:latin typeface="Times New Roman" panose="02020603050405020304" pitchFamily="18" charset="0"/>
                <a:cs typeface="Times New Roman" panose="02020603050405020304" pitchFamily="18" charset="0"/>
              </a:rPr>
              <a:t>ASKF’ den ALINAN CEZASI YOKTUR BELGESİ</a:t>
            </a:r>
            <a:endParaRPr lang="tr-TR" sz="2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60" y="377504"/>
            <a:ext cx="5061178" cy="6358856"/>
          </a:xfrm>
          <a:prstGeom prst="rect">
            <a:avLst/>
          </a:prstGeom>
        </p:spPr>
      </p:pic>
      <p:sp>
        <p:nvSpPr>
          <p:cNvPr id="4" name="Unvan 3"/>
          <p:cNvSpPr>
            <a:spLocks noGrp="1"/>
          </p:cNvSpPr>
          <p:nvPr>
            <p:ph type="title"/>
          </p:nvPr>
        </p:nvSpPr>
        <p:spPr>
          <a:xfrm>
            <a:off x="6019834" y="4966600"/>
            <a:ext cx="5270353" cy="1056377"/>
          </a:xfrm>
        </p:spPr>
        <p:txBody>
          <a:bodyPr/>
          <a:lstStyle/>
          <a:p>
            <a:r>
              <a:rPr lang="tr-TR" sz="2000" dirty="0" smtClean="0">
                <a:solidFill>
                  <a:schemeClr val="accent4">
                    <a:lumMod val="60000"/>
                    <a:lumOff val="40000"/>
                  </a:schemeClr>
                </a:solidFill>
                <a:latin typeface="Times New Roman" panose="02020603050405020304" pitchFamily="18" charset="0"/>
                <a:cs typeface="Times New Roman" panose="02020603050405020304" pitchFamily="18" charset="0"/>
              </a:rPr>
              <a:t>Not: Bu belge ile yukarıdaki 4 belgenin taahhüt ve kabul edildiği belirtilmektedir.</a:t>
            </a:r>
            <a:endParaRPr lang="tr-TR" sz="20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465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4224" y="2147582"/>
            <a:ext cx="11442583" cy="1815882"/>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Spor Kulübünün Logosu </a:t>
            </a:r>
            <a:r>
              <a:rPr lang="tr-TR" sz="2400" b="1" u="sng" dirty="0" err="1" smtClean="0">
                <a:solidFill>
                  <a:schemeClr val="bg1"/>
                </a:solidFill>
                <a:latin typeface="Times New Roman" panose="02020603050405020304" pitchFamily="18" charset="0"/>
                <a:cs typeface="Times New Roman" panose="02020603050405020304" pitchFamily="18" charset="0"/>
              </a:rPr>
              <a:t>Jpeg</a:t>
            </a:r>
            <a:r>
              <a:rPr lang="tr-TR" sz="2400" b="1" dirty="0" smtClean="0">
                <a:solidFill>
                  <a:schemeClr val="bg1"/>
                </a:solidFill>
                <a:latin typeface="Times New Roman" panose="02020603050405020304" pitchFamily="18" charset="0"/>
                <a:cs typeface="Times New Roman" panose="02020603050405020304" pitchFamily="18" charset="0"/>
              </a:rPr>
              <a:t> Formatında Belirtilen Mail Adresine Yollanacak.</a:t>
            </a:r>
          </a:p>
          <a:p>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4000" b="1" dirty="0" smtClean="0">
                <a:solidFill>
                  <a:schemeClr val="bg1"/>
                </a:solidFill>
                <a:latin typeface="Times New Roman" panose="02020603050405020304" pitchFamily="18" charset="0"/>
                <a:cs typeface="Times New Roman" panose="02020603050405020304" pitchFamily="18" charset="0"/>
              </a:rPr>
              <a:t>a</a:t>
            </a:r>
            <a:r>
              <a:rPr lang="tr-TR" sz="4000" b="1" dirty="0" smtClean="0">
                <a:solidFill>
                  <a:schemeClr val="bg1"/>
                </a:solidFill>
                <a:latin typeface="Times New Roman" panose="02020603050405020304" pitchFamily="18" charset="0"/>
                <a:cs typeface="Times New Roman" panose="02020603050405020304" pitchFamily="18" charset="0"/>
              </a:rPr>
              <a:t>dana.sicillisans@gsb.gov.tr</a:t>
            </a:r>
            <a:endParaRPr lang="tr-TR" sz="4000" b="1" dirty="0" smtClean="0">
              <a:solidFill>
                <a:schemeClr val="bg1"/>
              </a:solidFill>
              <a:latin typeface="Times New Roman" panose="02020603050405020304" pitchFamily="18" charset="0"/>
              <a:cs typeface="Times New Roman" panose="02020603050405020304" pitchFamily="18" charset="0"/>
            </a:endParaRPr>
          </a:p>
          <a:p>
            <a:pPr algn="ctr"/>
            <a:endParaRPr lang="tr-TR" sz="2400" b="1" dirty="0">
              <a:solidFill>
                <a:schemeClr val="bg1"/>
              </a:solidFill>
            </a:endParaRPr>
          </a:p>
        </p:txBody>
      </p:sp>
    </p:spTree>
    <p:extLst>
      <p:ext uri="{BB962C8B-B14F-4D97-AF65-F5344CB8AC3E}">
        <p14:creationId xmlns:p14="http://schemas.microsoft.com/office/powerpoint/2010/main" val="863614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7592" y="165683"/>
            <a:ext cx="10515600" cy="933276"/>
          </a:xfrm>
        </p:spPr>
        <p:txBody>
          <a:bodyPr/>
          <a:lstStyle/>
          <a:p>
            <a:pPr algn="ctr"/>
            <a:r>
              <a:rPr lang="tr-TR" dirty="0" smtClean="0">
                <a:solidFill>
                  <a:schemeClr val="accent4">
                    <a:lumMod val="60000"/>
                    <a:lumOff val="40000"/>
                  </a:schemeClr>
                </a:solidFill>
                <a:latin typeface="Times New Roman" panose="02020603050405020304" pitchFamily="18" charset="0"/>
                <a:cs typeface="Times New Roman" panose="02020603050405020304" pitchFamily="18" charset="0"/>
              </a:rPr>
              <a:t>UAVT ADRESİ </a:t>
            </a:r>
            <a:r>
              <a:rPr lang="tr-TR" sz="3600" dirty="0" smtClean="0">
                <a:solidFill>
                  <a:schemeClr val="accent4">
                    <a:lumMod val="60000"/>
                    <a:lumOff val="40000"/>
                  </a:schemeClr>
                </a:solidFill>
                <a:latin typeface="Times New Roman" panose="02020603050405020304" pitchFamily="18" charset="0"/>
                <a:cs typeface="Times New Roman" panose="02020603050405020304" pitchFamily="18" charset="0"/>
              </a:rPr>
              <a:t>(Ulusal Adres Veri Tabanı)</a:t>
            </a:r>
            <a:endParaRPr lang="tr-TR"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801337" y="1442415"/>
            <a:ext cx="4236334" cy="1866245"/>
          </a:xfrm>
        </p:spPr>
        <p:txBody>
          <a:bodyPr>
            <a:normAutofit lnSpcReduction="10000"/>
          </a:bodyPr>
          <a:lstStyle/>
          <a:p>
            <a:pPr>
              <a:buFont typeface="Wingdings" panose="05000000000000000000" pitchFamily="2" charset="2"/>
              <a:buChar char="ü"/>
            </a:pPr>
            <a:r>
              <a:rPr lang="tr-TR" sz="2000" dirty="0" smtClean="0">
                <a:solidFill>
                  <a:schemeClr val="bg1">
                    <a:lumMod val="95000"/>
                  </a:schemeClr>
                </a:solidFill>
                <a:latin typeface="Times New Roman" panose="02020603050405020304" pitchFamily="18" charset="0"/>
                <a:cs typeface="Times New Roman" panose="02020603050405020304" pitchFamily="18" charset="0"/>
              </a:rPr>
              <a:t>Nüfus Müdürlüğü sayfasından temin edilecek </a:t>
            </a:r>
            <a:r>
              <a:rPr lang="tr-TR" sz="2000" u="sng" dirty="0" smtClean="0">
                <a:solidFill>
                  <a:schemeClr val="bg1">
                    <a:lumMod val="95000"/>
                  </a:schemeClr>
                </a:solidFill>
                <a:latin typeface="Times New Roman" panose="02020603050405020304" pitchFamily="18" charset="0"/>
                <a:cs typeface="Times New Roman" panose="02020603050405020304" pitchFamily="18" charset="0"/>
              </a:rPr>
              <a:t>10 haneli Adres </a:t>
            </a:r>
            <a:r>
              <a:rPr lang="tr-TR" sz="2000" u="sng" dirty="0">
                <a:solidFill>
                  <a:schemeClr val="bg1">
                    <a:lumMod val="95000"/>
                  </a:schemeClr>
                </a:solidFill>
                <a:latin typeface="Times New Roman" panose="02020603050405020304" pitchFamily="18" charset="0"/>
                <a:cs typeface="Times New Roman" panose="02020603050405020304" pitchFamily="18" charset="0"/>
              </a:rPr>
              <a:t>K</a:t>
            </a:r>
            <a:r>
              <a:rPr lang="tr-TR" sz="2000" u="sng" dirty="0" smtClean="0">
                <a:solidFill>
                  <a:schemeClr val="bg1">
                    <a:lumMod val="95000"/>
                  </a:schemeClr>
                </a:solidFill>
                <a:latin typeface="Times New Roman" panose="02020603050405020304" pitchFamily="18" charset="0"/>
                <a:cs typeface="Times New Roman" panose="02020603050405020304" pitchFamily="18" charset="0"/>
              </a:rPr>
              <a:t>odu</a:t>
            </a:r>
          </a:p>
          <a:p>
            <a:pPr>
              <a:buFont typeface="Wingdings" panose="05000000000000000000" pitchFamily="2" charset="2"/>
              <a:buChar char="ü"/>
            </a:pPr>
            <a:r>
              <a:rPr lang="tr-TR" sz="2000" dirty="0" smtClean="0">
                <a:solidFill>
                  <a:schemeClr val="bg1">
                    <a:lumMod val="95000"/>
                  </a:schemeClr>
                </a:solidFill>
                <a:latin typeface="Times New Roman" panose="02020603050405020304" pitchFamily="18" charset="0"/>
                <a:cs typeface="Times New Roman" panose="02020603050405020304" pitchFamily="18" charset="0"/>
              </a:rPr>
              <a:t>https://adres.nvi.gov.tr / Vatandaş İşlemleri / Adres sorgusundan bulabilirsiniz.</a:t>
            </a:r>
          </a:p>
        </p:txBody>
      </p:sp>
      <p:pic>
        <p:nvPicPr>
          <p:cNvPr id="7" name="Resim 6"/>
          <p:cNvPicPr>
            <a:picLocks noChangeAspect="1"/>
          </p:cNvPicPr>
          <p:nvPr/>
        </p:nvPicPr>
        <p:blipFill>
          <a:blip r:embed="rId2"/>
          <a:stretch>
            <a:fillRect/>
          </a:stretch>
        </p:blipFill>
        <p:spPr>
          <a:xfrm>
            <a:off x="314062" y="1442415"/>
            <a:ext cx="7128138" cy="5085385"/>
          </a:xfrm>
          <a:prstGeom prst="rect">
            <a:avLst/>
          </a:prstGeom>
        </p:spPr>
      </p:pic>
    </p:spTree>
    <p:extLst>
      <p:ext uri="{BB962C8B-B14F-4D97-AF65-F5344CB8AC3E}">
        <p14:creationId xmlns:p14="http://schemas.microsoft.com/office/powerpoint/2010/main" val="2011118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0077" y="1701142"/>
            <a:ext cx="11537196" cy="1446550"/>
          </a:xfrm>
          <a:prstGeom prst="rect">
            <a:avLst/>
          </a:prstGeom>
          <a:noFill/>
        </p:spPr>
        <p:txBody>
          <a:bodyPr wrap="square" lIns="91440" tIns="45720" rIns="91440" bIns="45720">
            <a:spAutoFit/>
          </a:bodyPr>
          <a:lstStyle/>
          <a:p>
            <a:pPr algn="ctr"/>
            <a:r>
              <a:rPr lang="tr-TR" sz="4400" b="1" dirty="0" smtClean="0">
                <a:ln w="10160">
                  <a:solidFill>
                    <a:schemeClr val="accent5"/>
                  </a:solidFill>
                  <a:prstDash val="solid"/>
                </a:ln>
                <a:solidFill>
                  <a:srgbClr val="FFC000"/>
                </a:solidFill>
                <a:latin typeface="Times New Roman" panose="02020603050405020304" pitchFamily="18" charset="0"/>
                <a:cs typeface="Times New Roman" panose="02020603050405020304" pitchFamily="18" charset="0"/>
              </a:rPr>
              <a:t>İSİM ve TÜZÜK DEĞİŞİKLİĞİ İÇİN</a:t>
            </a:r>
          </a:p>
          <a:p>
            <a:pPr algn="ctr"/>
            <a:r>
              <a:rPr lang="tr-TR" sz="4400" b="1" dirty="0" smtClean="0">
                <a:ln w="10160">
                  <a:solidFill>
                    <a:schemeClr val="accent5"/>
                  </a:solidFill>
                  <a:prstDash val="solid"/>
                </a:ln>
                <a:solidFill>
                  <a:srgbClr val="FFC000"/>
                </a:solidFill>
                <a:latin typeface="Times New Roman" panose="02020603050405020304" pitchFamily="18" charset="0"/>
                <a:cs typeface="Times New Roman" panose="02020603050405020304" pitchFamily="18" charset="0"/>
              </a:rPr>
              <a:t>YAPILACAK İŞ VE İŞLEMLER</a:t>
            </a:r>
            <a:endParaRPr lang="tr-TR" sz="4400" b="1" cap="none" spc="0" dirty="0">
              <a:ln w="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463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3356" y="733604"/>
            <a:ext cx="10100996" cy="646331"/>
          </a:xfrm>
          <a:prstGeom prst="rect">
            <a:avLst/>
          </a:prstGeom>
        </p:spPr>
        <p:txBody>
          <a:bodyPr wrap="square">
            <a:spAutoFit/>
          </a:bodyPr>
          <a:lstStyle/>
          <a:p>
            <a:pPr algn="ctr"/>
            <a:r>
              <a:rPr lang="tr-TR" b="1" dirty="0" smtClean="0">
                <a:solidFill>
                  <a:schemeClr val="accent4">
                    <a:lumMod val="60000"/>
                    <a:lumOff val="40000"/>
                  </a:schemeClr>
                </a:solidFill>
                <a:latin typeface="Times New Roman" panose="02020603050405020304" pitchFamily="18" charset="0"/>
                <a:cs typeface="Times New Roman" panose="02020603050405020304" pitchFamily="18" charset="0"/>
              </a:rPr>
              <a:t>SPOR KULÜBÜNÜN İSİM DEĞİŞİKLİĞİ TAMAMLANDIKTA SONRA </a:t>
            </a:r>
          </a:p>
          <a:p>
            <a:pPr algn="ctr"/>
            <a:r>
              <a:rPr lang="tr-TR" b="1" dirty="0" smtClean="0">
                <a:solidFill>
                  <a:schemeClr val="accent4">
                    <a:lumMod val="60000"/>
                    <a:lumOff val="40000"/>
                  </a:schemeClr>
                </a:solidFill>
                <a:latin typeface="Times New Roman" panose="02020603050405020304" pitchFamily="18" charset="0"/>
                <a:cs typeface="Times New Roman" panose="02020603050405020304" pitchFamily="18" charset="0"/>
              </a:rPr>
              <a:t>KULÜPLERİN YAPMASI GEREKEN İŞLEMLER  </a:t>
            </a:r>
            <a:endParaRPr lang="tr-TR"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1121196" y="2002763"/>
            <a:ext cx="9583156" cy="1323439"/>
          </a:xfrm>
          <a:prstGeom prst="rect">
            <a:avLst/>
          </a:prstGeom>
        </p:spPr>
        <p:txBody>
          <a:bodyPr wrap="square">
            <a:spAutoFit/>
          </a:bodyPr>
          <a:lstStyle/>
          <a:p>
            <a:pPr marL="342900" indent="-342900">
              <a:buFont typeface="Wingdings" panose="05000000000000000000" pitchFamily="2" charset="2"/>
              <a:buChar char="ü"/>
            </a:pPr>
            <a:r>
              <a:rPr lang="tr-TR" sz="2000" b="1" dirty="0" smtClean="0">
                <a:solidFill>
                  <a:schemeClr val="bg2"/>
                </a:solidFill>
                <a:latin typeface="Times New Roman" panose="02020603050405020304" pitchFamily="18" charset="0"/>
                <a:cs typeface="Times New Roman" panose="02020603050405020304" pitchFamily="18" charset="0"/>
              </a:rPr>
              <a:t>Kep </a:t>
            </a:r>
            <a:r>
              <a:rPr lang="tr-TR" sz="2000" b="1" dirty="0">
                <a:solidFill>
                  <a:schemeClr val="bg2"/>
                </a:solidFill>
                <a:latin typeface="Times New Roman" panose="02020603050405020304" pitchFamily="18" charset="0"/>
                <a:cs typeface="Times New Roman" panose="02020603050405020304" pitchFamily="18" charset="0"/>
              </a:rPr>
              <a:t>Adresi </a:t>
            </a:r>
            <a:r>
              <a:rPr lang="tr-TR" sz="2000" b="1" dirty="0" smtClean="0">
                <a:solidFill>
                  <a:schemeClr val="bg2"/>
                </a:solidFill>
                <a:latin typeface="Times New Roman" panose="02020603050405020304" pitchFamily="18" charset="0"/>
                <a:cs typeface="Times New Roman" panose="02020603050405020304" pitchFamily="18" charset="0"/>
              </a:rPr>
              <a:t>(İl Müdürlüğümüze bildirilecek ve Resmi yazışmalar bu kep adresi üzerinden yapılacak)</a:t>
            </a:r>
          </a:p>
          <a:p>
            <a:pPr marL="342900" indent="-342900">
              <a:buFont typeface="Wingdings" panose="05000000000000000000" pitchFamily="2" charset="2"/>
              <a:buChar char="ü"/>
            </a:pPr>
            <a:endParaRPr lang="tr-TR" sz="2000" b="1" dirty="0" smtClean="0">
              <a:solidFill>
                <a:schemeClr val="bg2"/>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tr-TR" sz="2000" b="1" dirty="0" smtClean="0">
                <a:solidFill>
                  <a:schemeClr val="bg2"/>
                </a:solidFill>
                <a:latin typeface="Times New Roman" panose="02020603050405020304" pitchFamily="18" charset="0"/>
                <a:cs typeface="Times New Roman" panose="02020603050405020304" pitchFamily="18" charset="0"/>
              </a:rPr>
              <a:t>Kaşe (Yeni isim ve yeni kulüp numarası ile yaptırılacak)</a:t>
            </a:r>
          </a:p>
        </p:txBody>
      </p:sp>
    </p:spTree>
    <p:extLst>
      <p:ext uri="{BB962C8B-B14F-4D97-AF65-F5344CB8AC3E}">
        <p14:creationId xmlns:p14="http://schemas.microsoft.com/office/powerpoint/2010/main" val="2061447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115" y="1741488"/>
            <a:ext cx="36576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Metin kutusu 8"/>
          <p:cNvSpPr txBox="1">
            <a:spLocks noChangeArrowheads="1"/>
          </p:cNvSpPr>
          <p:nvPr/>
        </p:nvSpPr>
        <p:spPr bwMode="auto">
          <a:xfrm>
            <a:off x="4479720" y="2625279"/>
            <a:ext cx="58503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200" b="1" dirty="0" smtClean="0">
                <a:solidFill>
                  <a:schemeClr val="bg1"/>
                </a:solidFill>
                <a:latin typeface="Times New Roman" panose="02020603050405020304" pitchFamily="18" charset="0"/>
                <a:ea typeface="AzbukaPro ☞"/>
                <a:cs typeface="Times New Roman" panose="02020603050405020304" pitchFamily="18" charset="0"/>
              </a:rPr>
              <a:t>DİKKATİNİZ VE SABRINIZ İÇİN TEŞEKKÜRLER.</a:t>
            </a:r>
            <a:endParaRPr lang="tr-TR" altLang="tr-TR" sz="3200" b="1" dirty="0">
              <a:solidFill>
                <a:schemeClr val="bg1"/>
              </a:solidFill>
              <a:latin typeface="Times New Roman" panose="02020603050405020304" pitchFamily="18" charset="0"/>
              <a:ea typeface="AzbukaPro ☞"/>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229379301"/>
              </p:ext>
            </p:extLst>
          </p:nvPr>
        </p:nvGraphicFramePr>
        <p:xfrm>
          <a:off x="-1" y="448735"/>
          <a:ext cx="11370734" cy="5257800"/>
        </p:xfrm>
        <a:graphic>
          <a:graphicData uri="http://schemas.openxmlformats.org/drawingml/2006/table">
            <a:tbl>
              <a:tblPr firstRow="1" firstCol="1" bandRow="1">
                <a:tableStyleId>{5C22544A-7EE6-4342-B048-85BDC9FD1C3A}</a:tableStyleId>
              </a:tblPr>
              <a:tblGrid>
                <a:gridCol w="653390">
                  <a:extLst>
                    <a:ext uri="{9D8B030D-6E8A-4147-A177-3AD203B41FA5}">
                      <a16:colId xmlns:a16="http://schemas.microsoft.com/office/drawing/2014/main" val="4179032691"/>
                    </a:ext>
                  </a:extLst>
                </a:gridCol>
                <a:gridCol w="1583397">
                  <a:extLst>
                    <a:ext uri="{9D8B030D-6E8A-4147-A177-3AD203B41FA5}">
                      <a16:colId xmlns:a16="http://schemas.microsoft.com/office/drawing/2014/main" val="333801224"/>
                    </a:ext>
                  </a:extLst>
                </a:gridCol>
                <a:gridCol w="9133947">
                  <a:extLst>
                    <a:ext uri="{9D8B030D-6E8A-4147-A177-3AD203B41FA5}">
                      <a16:colId xmlns:a16="http://schemas.microsoft.com/office/drawing/2014/main" val="704974178"/>
                    </a:ext>
                  </a:extLst>
                </a:gridCol>
              </a:tblGrid>
              <a:tr h="404035">
                <a:tc>
                  <a:txBody>
                    <a:bodyPr/>
                    <a:lstStyle/>
                    <a:p>
                      <a:pPr algn="ctr">
                        <a:lnSpc>
                          <a:spcPct val="115000"/>
                        </a:lnSpc>
                        <a:spcAft>
                          <a:spcPts val="0"/>
                        </a:spcAft>
                      </a:pPr>
                      <a:r>
                        <a:rPr lang="tr-TR" sz="1200" dirty="0">
                          <a:effectLst/>
                        </a:rPr>
                        <a:t>SIRA NO</a:t>
                      </a:r>
                      <a:endParaRPr lang="tr-TR" sz="1200" dirty="0">
                        <a:effectLst/>
                        <a:latin typeface="Calibri" panose="020F0502020204030204" pitchFamily="34" charset="0"/>
                        <a:ea typeface="Times New Roman" panose="02020603050405020304" pitchFamily="18" charset="0"/>
                        <a:cs typeface="Arial" panose="020B0604020202020204" pitchFamily="34" charset="0"/>
                      </a:endParaRPr>
                    </a:p>
                  </a:txBody>
                  <a:tcPr marL="46447" marR="46447" marT="0" marB="0" anchor="ctr"/>
                </a:tc>
                <a:tc>
                  <a:txBody>
                    <a:bodyPr/>
                    <a:lstStyle/>
                    <a:p>
                      <a:pPr algn="ctr">
                        <a:lnSpc>
                          <a:spcPct val="115000"/>
                        </a:lnSpc>
                        <a:spcAft>
                          <a:spcPts val="0"/>
                        </a:spcAft>
                      </a:pPr>
                      <a:r>
                        <a:rPr lang="tr-TR" sz="1200" dirty="0">
                          <a:effectLst/>
                        </a:rPr>
                        <a:t>HİZMETİN ADI</a:t>
                      </a:r>
                      <a:endParaRPr lang="tr-TR" sz="1200" dirty="0">
                        <a:effectLst/>
                        <a:latin typeface="Calibri" panose="020F0502020204030204" pitchFamily="34" charset="0"/>
                        <a:ea typeface="Times New Roman" panose="02020603050405020304" pitchFamily="18" charset="0"/>
                        <a:cs typeface="Arial" panose="020B0604020202020204" pitchFamily="34" charset="0"/>
                      </a:endParaRPr>
                    </a:p>
                  </a:txBody>
                  <a:tcPr marL="46447" marR="46447" marT="0" marB="0" anchor="ctr"/>
                </a:tc>
                <a:tc>
                  <a:txBody>
                    <a:bodyPr/>
                    <a:lstStyle/>
                    <a:p>
                      <a:pPr algn="just">
                        <a:lnSpc>
                          <a:spcPct val="115000"/>
                        </a:lnSpc>
                        <a:spcAft>
                          <a:spcPts val="0"/>
                        </a:spcAft>
                      </a:pPr>
                      <a:r>
                        <a:rPr lang="tr-TR" sz="1200">
                          <a:effectLst/>
                        </a:rPr>
                        <a:t> </a:t>
                      </a:r>
                    </a:p>
                    <a:p>
                      <a:pPr algn="just">
                        <a:lnSpc>
                          <a:spcPct val="115000"/>
                        </a:lnSpc>
                        <a:spcAft>
                          <a:spcPts val="0"/>
                        </a:spcAft>
                      </a:pPr>
                      <a:r>
                        <a:rPr lang="tr-TR" sz="1200">
                          <a:effectLst/>
                        </a:rPr>
                        <a:t>Spor Kulüpleri Yenileme İçin Gerekli Belgeler:</a:t>
                      </a:r>
                    </a:p>
                    <a:p>
                      <a:pPr algn="just">
                        <a:lnSpc>
                          <a:spcPct val="115000"/>
                        </a:lnSpc>
                        <a:spcAft>
                          <a:spcPts val="0"/>
                        </a:spcAft>
                      </a:pPr>
                      <a:r>
                        <a:rPr lang="tr-TR" sz="1200">
                          <a:effectLst/>
                        </a:rPr>
                        <a:t>Başvuruda İstenilen Belgeler:</a:t>
                      </a:r>
                      <a:endParaRPr lang="tr-TR" sz="1200">
                        <a:effectLst/>
                        <a:latin typeface="Calibri" panose="020F0502020204030204" pitchFamily="34" charset="0"/>
                        <a:ea typeface="Times New Roman" panose="02020603050405020304" pitchFamily="18" charset="0"/>
                        <a:cs typeface="Arial" panose="020B0604020202020204" pitchFamily="34" charset="0"/>
                      </a:endParaRPr>
                    </a:p>
                  </a:txBody>
                  <a:tcPr marL="46447" marR="46447" marT="0" marB="0"/>
                </a:tc>
                <a:extLst>
                  <a:ext uri="{0D108BD9-81ED-4DB2-BD59-A6C34878D82A}">
                    <a16:rowId xmlns:a16="http://schemas.microsoft.com/office/drawing/2014/main" val="2143605903"/>
                  </a:ext>
                </a:extLst>
              </a:tr>
              <a:tr h="2810675">
                <a:tc>
                  <a:txBody>
                    <a:bodyPr/>
                    <a:lstStyle/>
                    <a:p>
                      <a:pPr algn="l">
                        <a:lnSpc>
                          <a:spcPct val="115000"/>
                        </a:lnSpc>
                        <a:spcAft>
                          <a:spcPts val="0"/>
                        </a:spcAft>
                      </a:pPr>
                      <a:r>
                        <a:rPr lang="tr-TR" sz="1200">
                          <a:effectLst/>
                        </a:rPr>
                        <a:t> </a:t>
                      </a:r>
                    </a:p>
                    <a:p>
                      <a:pPr algn="l">
                        <a:lnSpc>
                          <a:spcPct val="115000"/>
                        </a:lnSpc>
                        <a:spcAft>
                          <a:spcPts val="0"/>
                        </a:spcAft>
                      </a:pPr>
                      <a:r>
                        <a:rPr lang="tr-TR" sz="1200">
                          <a:effectLst/>
                        </a:rPr>
                        <a:t> </a:t>
                      </a:r>
                    </a:p>
                    <a:p>
                      <a:pPr algn="l">
                        <a:lnSpc>
                          <a:spcPct val="115000"/>
                        </a:lnSpc>
                        <a:spcAft>
                          <a:spcPts val="0"/>
                        </a:spcAft>
                      </a:pPr>
                      <a:r>
                        <a:rPr lang="tr-TR" sz="1200">
                          <a:effectLst/>
                        </a:rPr>
                        <a:t> </a:t>
                      </a:r>
                    </a:p>
                    <a:p>
                      <a:pPr algn="l">
                        <a:lnSpc>
                          <a:spcPct val="115000"/>
                        </a:lnSpc>
                        <a:spcAft>
                          <a:spcPts val="0"/>
                        </a:spcAft>
                      </a:pPr>
                      <a:r>
                        <a:rPr lang="tr-TR" sz="1200">
                          <a:effectLst/>
                        </a:rPr>
                        <a:t> </a:t>
                      </a:r>
                    </a:p>
                    <a:p>
                      <a:pPr algn="l">
                        <a:lnSpc>
                          <a:spcPct val="115000"/>
                        </a:lnSpc>
                        <a:spcAft>
                          <a:spcPts val="0"/>
                        </a:spcAft>
                      </a:pPr>
                      <a:r>
                        <a:rPr lang="tr-TR" sz="1200">
                          <a:effectLst/>
                        </a:rPr>
                        <a:t> </a:t>
                      </a:r>
                    </a:p>
                    <a:p>
                      <a:pPr algn="l">
                        <a:lnSpc>
                          <a:spcPct val="115000"/>
                        </a:lnSpc>
                        <a:spcAft>
                          <a:spcPts val="0"/>
                        </a:spcAft>
                      </a:pPr>
                      <a:r>
                        <a:rPr lang="tr-TR" sz="1200">
                          <a:effectLst/>
                        </a:rPr>
                        <a:t> </a:t>
                      </a:r>
                    </a:p>
                    <a:p>
                      <a:pPr algn="ctr">
                        <a:lnSpc>
                          <a:spcPct val="115000"/>
                        </a:lnSpc>
                        <a:spcAft>
                          <a:spcPts val="0"/>
                        </a:spcAft>
                      </a:pPr>
                      <a:r>
                        <a:rPr lang="tr-TR" sz="1200">
                          <a:effectLst/>
                        </a:rPr>
                        <a:t> </a:t>
                      </a:r>
                      <a:endParaRPr lang="tr-TR" sz="1200">
                        <a:effectLst/>
                        <a:latin typeface="Calibri" panose="020F0502020204030204" pitchFamily="34" charset="0"/>
                        <a:ea typeface="Times New Roman" panose="02020603050405020304" pitchFamily="18" charset="0"/>
                        <a:cs typeface="Arial" panose="020B0604020202020204" pitchFamily="34" charset="0"/>
                      </a:endParaRPr>
                    </a:p>
                  </a:txBody>
                  <a:tcPr marL="46447" marR="46447" marT="0" marB="0"/>
                </a:tc>
                <a:tc>
                  <a:txBody>
                    <a:bodyPr/>
                    <a:lstStyle/>
                    <a:p>
                      <a:pPr algn="l">
                        <a:lnSpc>
                          <a:spcPct val="115000"/>
                        </a:lnSpc>
                        <a:spcAft>
                          <a:spcPts val="0"/>
                        </a:spcAft>
                      </a:pPr>
                      <a:r>
                        <a:rPr lang="tr-TR" sz="1200">
                          <a:effectLst/>
                        </a:rPr>
                        <a:t> </a:t>
                      </a:r>
                    </a:p>
                    <a:p>
                      <a:pPr algn="l">
                        <a:lnSpc>
                          <a:spcPct val="115000"/>
                        </a:lnSpc>
                        <a:spcAft>
                          <a:spcPts val="0"/>
                        </a:spcAft>
                      </a:pPr>
                      <a:r>
                        <a:rPr lang="tr-TR" sz="1200">
                          <a:effectLst/>
                        </a:rPr>
                        <a:t> </a:t>
                      </a:r>
                    </a:p>
                    <a:p>
                      <a:pPr algn="l">
                        <a:lnSpc>
                          <a:spcPct val="115000"/>
                        </a:lnSpc>
                        <a:spcAft>
                          <a:spcPts val="0"/>
                        </a:spcAft>
                      </a:pPr>
                      <a:r>
                        <a:rPr lang="tr-TR" sz="1200">
                          <a:effectLst/>
                        </a:rPr>
                        <a:t> </a:t>
                      </a:r>
                    </a:p>
                    <a:p>
                      <a:pPr algn="l">
                        <a:lnSpc>
                          <a:spcPct val="115000"/>
                        </a:lnSpc>
                        <a:spcAft>
                          <a:spcPts val="0"/>
                        </a:spcAft>
                      </a:pPr>
                      <a:r>
                        <a:rPr lang="tr-TR" sz="1200">
                          <a:effectLst/>
                        </a:rPr>
                        <a:t> </a:t>
                      </a:r>
                    </a:p>
                    <a:p>
                      <a:pPr algn="l">
                        <a:lnSpc>
                          <a:spcPct val="115000"/>
                        </a:lnSpc>
                        <a:spcAft>
                          <a:spcPts val="0"/>
                        </a:spcAft>
                      </a:pPr>
                      <a:r>
                        <a:rPr lang="tr-TR" sz="1200">
                          <a:effectLst/>
                        </a:rPr>
                        <a:t> </a:t>
                      </a:r>
                    </a:p>
                    <a:p>
                      <a:pPr algn="ctr">
                        <a:lnSpc>
                          <a:spcPct val="115000"/>
                        </a:lnSpc>
                        <a:spcAft>
                          <a:spcPts val="0"/>
                        </a:spcAft>
                      </a:pPr>
                      <a:r>
                        <a:rPr lang="tr-TR" sz="1200">
                          <a:effectLst/>
                        </a:rPr>
                        <a:t>SPOR KULÜPLERİ YENİLEME EVRAK LİSTESİ</a:t>
                      </a:r>
                    </a:p>
                    <a:p>
                      <a:pPr algn="ctr">
                        <a:lnSpc>
                          <a:spcPct val="115000"/>
                        </a:lnSpc>
                        <a:spcAft>
                          <a:spcPts val="0"/>
                        </a:spcAft>
                      </a:pPr>
                      <a:r>
                        <a:rPr lang="tr-TR" sz="1200">
                          <a:effectLst/>
                        </a:rPr>
                        <a:t> </a:t>
                      </a:r>
                    </a:p>
                    <a:p>
                      <a:pPr algn="l">
                        <a:lnSpc>
                          <a:spcPct val="115000"/>
                        </a:lnSpc>
                        <a:spcAft>
                          <a:spcPts val="0"/>
                        </a:spcAft>
                      </a:pPr>
                      <a:r>
                        <a:rPr lang="tr-TR" sz="1200">
                          <a:effectLst/>
                        </a:rPr>
                        <a:t> </a:t>
                      </a:r>
                    </a:p>
                    <a:p>
                      <a:pPr algn="l">
                        <a:lnSpc>
                          <a:spcPct val="115000"/>
                        </a:lnSpc>
                        <a:spcAft>
                          <a:spcPts val="0"/>
                        </a:spcAft>
                      </a:pPr>
                      <a:r>
                        <a:rPr lang="tr-TR" sz="1200">
                          <a:effectLst/>
                        </a:rPr>
                        <a:t> </a:t>
                      </a:r>
                    </a:p>
                    <a:p>
                      <a:pPr algn="l">
                        <a:lnSpc>
                          <a:spcPct val="115000"/>
                        </a:lnSpc>
                        <a:spcAft>
                          <a:spcPts val="0"/>
                        </a:spcAft>
                      </a:pPr>
                      <a:r>
                        <a:rPr lang="tr-TR" sz="1200">
                          <a:effectLst/>
                        </a:rPr>
                        <a:t> </a:t>
                      </a:r>
                    </a:p>
                    <a:p>
                      <a:pPr algn="l">
                        <a:lnSpc>
                          <a:spcPct val="115000"/>
                        </a:lnSpc>
                        <a:spcAft>
                          <a:spcPts val="0"/>
                        </a:spcAft>
                      </a:pPr>
                      <a:r>
                        <a:rPr lang="tr-TR" sz="1200">
                          <a:effectLst/>
                        </a:rPr>
                        <a:t> </a:t>
                      </a:r>
                    </a:p>
                    <a:p>
                      <a:pPr algn="l">
                        <a:lnSpc>
                          <a:spcPct val="115000"/>
                        </a:lnSpc>
                        <a:spcAft>
                          <a:spcPts val="0"/>
                        </a:spcAft>
                      </a:pPr>
                      <a:r>
                        <a:rPr lang="tr-TR" sz="1200">
                          <a:effectLst/>
                        </a:rPr>
                        <a:t> </a:t>
                      </a:r>
                    </a:p>
                    <a:p>
                      <a:pPr algn="ctr">
                        <a:lnSpc>
                          <a:spcPct val="115000"/>
                        </a:lnSpc>
                        <a:spcAft>
                          <a:spcPts val="0"/>
                        </a:spcAft>
                      </a:pPr>
                      <a:r>
                        <a:rPr lang="tr-TR" sz="1200">
                          <a:effectLst/>
                        </a:rPr>
                        <a:t>NOT: Belgelerin birer adet ilgili birimlerden asılları veya noterden onaylı suretleri hazırlanıp müdürlüğümüze sunulacaktır</a:t>
                      </a:r>
                    </a:p>
                    <a:p>
                      <a:pPr algn="l">
                        <a:lnSpc>
                          <a:spcPct val="115000"/>
                        </a:lnSpc>
                        <a:spcAft>
                          <a:spcPts val="0"/>
                        </a:spcAft>
                      </a:pPr>
                      <a:r>
                        <a:rPr lang="tr-TR" sz="1200">
                          <a:effectLst/>
                        </a:rPr>
                        <a:t> </a:t>
                      </a:r>
                      <a:endParaRPr lang="tr-TR" sz="1200">
                        <a:effectLst/>
                        <a:latin typeface="Calibri" panose="020F0502020204030204" pitchFamily="34" charset="0"/>
                        <a:ea typeface="Times New Roman" panose="02020603050405020304" pitchFamily="18" charset="0"/>
                        <a:cs typeface="Arial" panose="020B0604020202020204" pitchFamily="34" charset="0"/>
                      </a:endParaRPr>
                    </a:p>
                  </a:txBody>
                  <a:tcPr marL="46447" marR="46447" marT="0" marB="0"/>
                </a:tc>
                <a:tc>
                  <a:txBody>
                    <a:bodyPr/>
                    <a:lstStyle/>
                    <a:p>
                      <a:pPr algn="just">
                        <a:lnSpc>
                          <a:spcPct val="150000"/>
                        </a:lnSpc>
                        <a:spcAft>
                          <a:spcPts val="0"/>
                        </a:spcAft>
                      </a:pPr>
                      <a:r>
                        <a:rPr lang="tr-TR" sz="1200" dirty="0">
                          <a:effectLst/>
                        </a:rPr>
                        <a:t>1- Dilekçe,      </a:t>
                      </a:r>
                    </a:p>
                    <a:p>
                      <a:pPr algn="just">
                        <a:lnSpc>
                          <a:spcPct val="150000"/>
                        </a:lnSpc>
                        <a:spcAft>
                          <a:spcPts val="0"/>
                        </a:spcAft>
                      </a:pPr>
                      <a:r>
                        <a:rPr lang="tr-TR" sz="1200" dirty="0">
                          <a:effectLst/>
                        </a:rPr>
                        <a:t>2- Genel Kurul Sonuç Bildirimi (Yönetim ve Denetimde Toplamda 16 kişi olacak) 2 Adet,     </a:t>
                      </a:r>
                    </a:p>
                    <a:p>
                      <a:pPr algn="just">
                        <a:lnSpc>
                          <a:spcPct val="150000"/>
                        </a:lnSpc>
                        <a:spcAft>
                          <a:spcPts val="0"/>
                        </a:spcAft>
                      </a:pPr>
                      <a:r>
                        <a:rPr lang="tr-TR" sz="1200" dirty="0">
                          <a:effectLst/>
                        </a:rPr>
                        <a:t>3- Kurucular Tarafından Her Sayfası İmzalanmış 2 Adet Spor Kulübü Tüzüğü,    </a:t>
                      </a:r>
                    </a:p>
                    <a:p>
                      <a:pPr algn="just">
                        <a:lnSpc>
                          <a:spcPct val="150000"/>
                        </a:lnSpc>
                        <a:spcAft>
                          <a:spcPts val="0"/>
                        </a:spcAft>
                      </a:pPr>
                      <a:r>
                        <a:rPr lang="tr-TR" sz="1200" dirty="0">
                          <a:effectLst/>
                        </a:rPr>
                        <a:t>4- Spor Kulübü Kurucuları Arasında Tüzel Kişiliklerin Bulunması Halinde, Bu Tüzel Kişilerin Unvanı ve Merkezini Gösterir Belge İle Tüzel Kişiliklerin Yönetim Organları Tarafından Yetkilendirilen Gerçek Kişi de Belirtilmek Kaydıyla Bu Konuda Alınmış Kararın Örneği,</a:t>
                      </a:r>
                    </a:p>
                    <a:p>
                      <a:pPr algn="just">
                        <a:lnSpc>
                          <a:spcPct val="150000"/>
                        </a:lnSpc>
                        <a:spcAft>
                          <a:spcPts val="0"/>
                        </a:spcAft>
                      </a:pPr>
                      <a:r>
                        <a:rPr lang="tr-TR" sz="1200" dirty="0">
                          <a:effectLst/>
                        </a:rPr>
                        <a:t>5- Kurucular Arasında Yabancı Uyrukluların Bulunması Halinde Bunların Türkiye'de İkamet İzni Sahibi Olduklarını Gösterir Belgeler,</a:t>
                      </a:r>
                    </a:p>
                    <a:p>
                      <a:pPr algn="just">
                        <a:lnSpc>
                          <a:spcPct val="150000"/>
                        </a:lnSpc>
                        <a:spcAft>
                          <a:spcPts val="0"/>
                        </a:spcAft>
                      </a:pPr>
                      <a:r>
                        <a:rPr lang="tr-TR" sz="1200" dirty="0">
                          <a:effectLst/>
                        </a:rPr>
                        <a:t>6- Spor Kulübünün Kamu Kurum ve Kuruluşları veya Eğitim Kurumları Bünyesinde Kurulması Durumunda İlgili Kurum veya Kuruluştan Alınan İzin Yazısı,</a:t>
                      </a:r>
                    </a:p>
                    <a:p>
                      <a:pPr algn="just">
                        <a:lnSpc>
                          <a:spcPct val="150000"/>
                        </a:lnSpc>
                        <a:spcAft>
                          <a:spcPts val="0"/>
                        </a:spcAft>
                      </a:pPr>
                      <a:r>
                        <a:rPr lang="tr-TR" sz="1200" dirty="0">
                          <a:effectLst/>
                        </a:rPr>
                        <a:t>7- Adres Beyanı (Tesis Sahibi Kulüp ise Tapu, Kira ise Kira Sözleşmesi ve </a:t>
                      </a:r>
                      <a:r>
                        <a:rPr lang="tr-TR" sz="1200" dirty="0" err="1">
                          <a:effectLst/>
                        </a:rPr>
                        <a:t>Muvafakatname</a:t>
                      </a:r>
                      <a:r>
                        <a:rPr lang="tr-TR" sz="1200" dirty="0">
                          <a:effectLst/>
                        </a:rPr>
                        <a:t>),</a:t>
                      </a:r>
                    </a:p>
                    <a:p>
                      <a:pPr algn="just">
                        <a:lnSpc>
                          <a:spcPct val="150000"/>
                        </a:lnSpc>
                        <a:spcAft>
                          <a:spcPts val="0"/>
                        </a:spcAft>
                      </a:pPr>
                      <a:r>
                        <a:rPr lang="tr-TR" sz="1200" dirty="0">
                          <a:effectLst/>
                        </a:rPr>
                        <a:t>8- Yeni Üyelerin Bilgilerini İçeren Tablo,</a:t>
                      </a:r>
                    </a:p>
                    <a:p>
                      <a:pPr algn="just">
                        <a:lnSpc>
                          <a:spcPct val="150000"/>
                        </a:lnSpc>
                        <a:spcAft>
                          <a:spcPts val="0"/>
                        </a:spcAft>
                      </a:pPr>
                      <a:r>
                        <a:rPr lang="tr-TR" sz="1200" dirty="0">
                          <a:effectLst/>
                        </a:rPr>
                        <a:t>9-Kulübün Tüzüğünün Değiştiğine Dair ve Tebligat Yetkilileri ile İlgili Bilgileri İçeren Yönetim Kurulu Kararı,</a:t>
                      </a:r>
                    </a:p>
                    <a:p>
                      <a:pPr algn="just">
                        <a:lnSpc>
                          <a:spcPct val="150000"/>
                        </a:lnSpc>
                        <a:spcAft>
                          <a:spcPts val="0"/>
                        </a:spcAft>
                      </a:pPr>
                      <a:r>
                        <a:rPr lang="tr-TR" sz="1200" dirty="0">
                          <a:effectLst/>
                        </a:rPr>
                        <a:t>10- Yazışma ve Tebligat Almaya Yetkili Kişilerin Bilgilerini İçeren Tablo,</a:t>
                      </a:r>
                    </a:p>
                    <a:p>
                      <a:pPr algn="just">
                        <a:lnSpc>
                          <a:spcPct val="150000"/>
                        </a:lnSpc>
                        <a:spcAft>
                          <a:spcPts val="0"/>
                        </a:spcAft>
                      </a:pPr>
                      <a:r>
                        <a:rPr lang="tr-TR" sz="1200" dirty="0">
                          <a:effectLst/>
                        </a:rPr>
                        <a:t>11- Spor Kulübü Tarafından Taahhüt Edilen Spor Dalları Faaliyetlerinin Yürütüleceği Tesislerin ve Gerekirse Alınacak İzin Bilgileri, (Tesiste Yürütülmesi Zorunlu Olmayan Spor Dallarının Tescilinde Bu Madde Aranmaz)</a:t>
                      </a:r>
                    </a:p>
                    <a:p>
                      <a:pPr algn="just">
                        <a:lnSpc>
                          <a:spcPct val="150000"/>
                        </a:lnSpc>
                        <a:spcAft>
                          <a:spcPts val="0"/>
                        </a:spcAft>
                      </a:pPr>
                      <a:r>
                        <a:rPr lang="tr-TR" sz="1200" dirty="0">
                          <a:effectLst/>
                        </a:rPr>
                        <a:t>12- Spor Bilgi Sisteminden Yönetim Kurulu Üyelerinin Sporda Ceza Almadığına Dair Belge,</a:t>
                      </a:r>
                    </a:p>
                    <a:p>
                      <a:pPr algn="just">
                        <a:lnSpc>
                          <a:spcPct val="150000"/>
                        </a:lnSpc>
                        <a:spcAft>
                          <a:spcPts val="0"/>
                        </a:spcAft>
                      </a:pPr>
                      <a:r>
                        <a:rPr lang="tr-TR" sz="1200" dirty="0">
                          <a:effectLst/>
                        </a:rPr>
                        <a:t>13-  Spor Kulübü Organlarında Görev Alamayacaklarla İlgili Taahhütname.</a:t>
                      </a:r>
                      <a:endParaRPr lang="tr-TR" sz="1200" dirty="0">
                        <a:effectLst/>
                        <a:latin typeface="Calibri" panose="020F0502020204030204" pitchFamily="34" charset="0"/>
                        <a:ea typeface="Times New Roman" panose="02020603050405020304" pitchFamily="18" charset="0"/>
                        <a:cs typeface="Arial" panose="020B0604020202020204" pitchFamily="34" charset="0"/>
                      </a:endParaRPr>
                    </a:p>
                  </a:txBody>
                  <a:tcPr marL="46447" marR="46447" marT="0" marB="0"/>
                </a:tc>
                <a:extLst>
                  <a:ext uri="{0D108BD9-81ED-4DB2-BD59-A6C34878D82A}">
                    <a16:rowId xmlns:a16="http://schemas.microsoft.com/office/drawing/2014/main" val="1384500703"/>
                  </a:ext>
                </a:extLst>
              </a:tr>
            </a:tbl>
          </a:graphicData>
        </a:graphic>
      </p:graphicFrame>
    </p:spTree>
    <p:extLst>
      <p:ext uri="{BB962C8B-B14F-4D97-AF65-F5344CB8AC3E}">
        <p14:creationId xmlns:p14="http://schemas.microsoft.com/office/powerpoint/2010/main" val="2384742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23634" y="275346"/>
            <a:ext cx="4267200" cy="461665"/>
          </a:xfrm>
          <a:prstGeom prst="rect">
            <a:avLst/>
          </a:prstGeom>
        </p:spPr>
        <p:txBody>
          <a:bodyPr wrap="square">
            <a:spAutoFit/>
          </a:bodyPr>
          <a:lstStyle/>
          <a:p>
            <a:pPr algn="ctr"/>
            <a:r>
              <a:rPr lang="tr-TR" sz="2400" dirty="0" smtClean="0">
                <a:solidFill>
                  <a:schemeClr val="accent4">
                    <a:lumMod val="60000"/>
                    <a:lumOff val="40000"/>
                  </a:schemeClr>
                </a:solidFill>
                <a:latin typeface="Times New Roman" panose="02020603050405020304" pitchFamily="18" charset="0"/>
                <a:cs typeface="Times New Roman" panose="02020603050405020304" pitchFamily="18" charset="0"/>
              </a:rPr>
              <a:t>RENK ve LOGO DİLEKÇESİ</a:t>
            </a:r>
          </a:p>
        </p:txBody>
      </p:sp>
      <p:sp>
        <p:nvSpPr>
          <p:cNvPr id="4" name="Unvan 3"/>
          <p:cNvSpPr>
            <a:spLocks noGrp="1"/>
          </p:cNvSpPr>
          <p:nvPr>
            <p:ph type="title"/>
          </p:nvPr>
        </p:nvSpPr>
        <p:spPr>
          <a:xfrm>
            <a:off x="5660020" y="983849"/>
            <a:ext cx="5501833" cy="625032"/>
          </a:xfrm>
        </p:spPr>
        <p:txBody>
          <a:bodyPr/>
          <a:lstStyle/>
          <a:p>
            <a:pPr marL="285750" indent="-285750">
              <a:buClr>
                <a:srgbClr val="92D050"/>
              </a:buClr>
              <a:buFont typeface="Wingdings" panose="05000000000000000000" pitchFamily="2" charset="2"/>
              <a:buChar char="ü"/>
            </a:pPr>
            <a:r>
              <a:rPr lang="tr-TR" sz="1600" dirty="0" smtClean="0">
                <a:solidFill>
                  <a:schemeClr val="bg1"/>
                </a:solidFill>
                <a:latin typeface="Times New Roman" panose="02020603050405020304" pitchFamily="18" charset="0"/>
                <a:cs typeface="Times New Roman" panose="02020603050405020304" pitchFamily="18" charset="0"/>
              </a:rPr>
              <a:t>(</a:t>
            </a:r>
            <a:r>
              <a:rPr lang="tr-TR" sz="1800" dirty="0" smtClean="0">
                <a:solidFill>
                  <a:schemeClr val="bg1"/>
                </a:solidFill>
                <a:latin typeface="Times New Roman" panose="02020603050405020304" pitchFamily="18" charset="0"/>
                <a:cs typeface="Times New Roman" panose="02020603050405020304" pitchFamily="18" charset="0"/>
              </a:rPr>
              <a:t>İl Müdürlüğümüzün internet sayfasında mevcuttur.)</a:t>
            </a:r>
            <a:br>
              <a:rPr lang="tr-TR" sz="1800" dirty="0" smtClean="0">
                <a:solidFill>
                  <a:schemeClr val="bg1"/>
                </a:solidFill>
                <a:latin typeface="Times New Roman" panose="02020603050405020304" pitchFamily="18" charset="0"/>
                <a:cs typeface="Times New Roman" panose="02020603050405020304" pitchFamily="18" charset="0"/>
              </a:rPr>
            </a:br>
            <a:endParaRPr lang="tr-TR" sz="1600" dirty="0">
              <a:solidFill>
                <a:schemeClr val="bg1"/>
              </a:solidFill>
              <a:latin typeface="Times New Roman" panose="02020603050405020304" pitchFamily="18" charset="0"/>
              <a:cs typeface="Times New Roman" panose="02020603050405020304" pitchFamily="18" charset="0"/>
            </a:endParaRPr>
          </a:p>
        </p:txBody>
      </p:sp>
      <p:sp>
        <p:nvSpPr>
          <p:cNvPr id="5" name="Metin Yer Tutucusu 4"/>
          <p:cNvSpPr>
            <a:spLocks noGrp="1"/>
          </p:cNvSpPr>
          <p:nvPr>
            <p:ph type="body" idx="1"/>
          </p:nvPr>
        </p:nvSpPr>
        <p:spPr>
          <a:xfrm>
            <a:off x="5660020" y="1855719"/>
            <a:ext cx="6227180" cy="2337951"/>
          </a:xfrm>
        </p:spPr>
        <p:txBody>
          <a:bodyPr>
            <a:normAutofit lnSpcReduction="10000"/>
          </a:bodyPr>
          <a:lstStyle/>
          <a:p>
            <a:pPr marL="342900" indent="-342900">
              <a:buFont typeface="Wingdings" panose="05000000000000000000" pitchFamily="2" charset="2"/>
              <a:buChar char="ü"/>
            </a:pPr>
            <a:r>
              <a:rPr lang="tr-TR" sz="2200" dirty="0">
                <a:solidFill>
                  <a:schemeClr val="bg1"/>
                </a:solidFill>
                <a:latin typeface="Times New Roman" panose="02020603050405020304" pitchFamily="18" charset="0"/>
                <a:cs typeface="Times New Roman" panose="02020603050405020304" pitchFamily="18" charset="0"/>
              </a:rPr>
              <a:t>Spor Kulüpleri tarafından bize </a:t>
            </a:r>
            <a:r>
              <a:rPr lang="tr-TR" sz="2200" dirty="0" smtClean="0">
                <a:solidFill>
                  <a:schemeClr val="bg1"/>
                </a:solidFill>
                <a:latin typeface="Times New Roman" panose="02020603050405020304" pitchFamily="18" charset="0"/>
                <a:cs typeface="Times New Roman" panose="02020603050405020304" pitchFamily="18" charset="0"/>
              </a:rPr>
              <a:t>getirilen dilekçeye </a:t>
            </a:r>
            <a:r>
              <a:rPr lang="tr-TR" sz="2200" dirty="0">
                <a:solidFill>
                  <a:schemeClr val="bg1"/>
                </a:solidFill>
                <a:latin typeface="Times New Roman" panose="02020603050405020304" pitchFamily="18" charset="0"/>
                <a:cs typeface="Times New Roman" panose="02020603050405020304" pitchFamily="18" charset="0"/>
              </a:rPr>
              <a:t/>
            </a:r>
            <a:br>
              <a:rPr lang="tr-TR" sz="2200" dirty="0">
                <a:solidFill>
                  <a:schemeClr val="bg1"/>
                </a:solidFill>
                <a:latin typeface="Times New Roman" panose="02020603050405020304" pitchFamily="18" charset="0"/>
                <a:cs typeface="Times New Roman" panose="02020603050405020304" pitchFamily="18" charset="0"/>
              </a:rPr>
            </a:br>
            <a:r>
              <a:rPr lang="tr-TR" sz="2200" dirty="0">
                <a:solidFill>
                  <a:schemeClr val="bg1"/>
                </a:solidFill>
                <a:latin typeface="Times New Roman" panose="02020603050405020304" pitchFamily="18" charset="0"/>
                <a:cs typeface="Times New Roman" panose="02020603050405020304" pitchFamily="18" charset="0"/>
              </a:rPr>
              <a:t>istinaden kontrol edildikten sonra </a:t>
            </a:r>
            <a:r>
              <a:rPr lang="tr-TR" sz="2200" u="sng" dirty="0">
                <a:solidFill>
                  <a:schemeClr val="bg1"/>
                </a:solidFill>
                <a:latin typeface="Times New Roman" panose="02020603050405020304" pitchFamily="18" charset="0"/>
                <a:cs typeface="Times New Roman" panose="02020603050405020304" pitchFamily="18" charset="0"/>
              </a:rPr>
              <a:t>Valilik</a:t>
            </a:r>
            <a:r>
              <a:rPr lang="tr-TR" sz="2200" dirty="0">
                <a:solidFill>
                  <a:schemeClr val="bg1"/>
                </a:solidFill>
                <a:latin typeface="Times New Roman" panose="02020603050405020304" pitchFamily="18" charset="0"/>
                <a:cs typeface="Times New Roman" panose="02020603050405020304" pitchFamily="18" charset="0"/>
              </a:rPr>
              <a:t> tarafından uygunluğu göz önünde bulundurarak herhangi bir sorun teşkil etmiyorsa kulüp o logo ve renkleri kullanabilir</a:t>
            </a:r>
            <a:r>
              <a:rPr lang="tr-TR" sz="2200" dirty="0" smtClean="0">
                <a:solidFill>
                  <a:schemeClr val="bg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tr-TR" sz="2200" dirty="0" smtClean="0">
                <a:solidFill>
                  <a:schemeClr val="bg1"/>
                </a:solidFill>
                <a:latin typeface="Times New Roman" panose="02020603050405020304" pitchFamily="18" charset="0"/>
                <a:cs typeface="Times New Roman" panose="02020603050405020304" pitchFamily="18" charset="0"/>
              </a:rPr>
              <a:t>Logoda Türk Bayrağı (ay yıldız) kullanımı yasaktır.</a:t>
            </a:r>
            <a:endParaRPr lang="tr-TR" sz="2200" dirty="0"/>
          </a:p>
        </p:txBody>
      </p:sp>
      <p:pic>
        <p:nvPicPr>
          <p:cNvPr id="7" name="Resim 6"/>
          <p:cNvPicPr>
            <a:picLocks noChangeAspect="1"/>
          </p:cNvPicPr>
          <p:nvPr/>
        </p:nvPicPr>
        <p:blipFill>
          <a:blip r:embed="rId2"/>
          <a:stretch>
            <a:fillRect/>
          </a:stretch>
        </p:blipFill>
        <p:spPr>
          <a:xfrm>
            <a:off x="-81779" y="177266"/>
            <a:ext cx="5328225" cy="6503467"/>
          </a:xfrm>
          <a:prstGeom prst="rect">
            <a:avLst/>
          </a:prstGeom>
        </p:spPr>
      </p:pic>
    </p:spTree>
    <p:extLst>
      <p:ext uri="{BB962C8B-B14F-4D97-AF65-F5344CB8AC3E}">
        <p14:creationId xmlns:p14="http://schemas.microsoft.com/office/powerpoint/2010/main" val="1633934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9730" y="301731"/>
            <a:ext cx="10260435" cy="1295575"/>
          </a:xfrm>
        </p:spPr>
        <p:txBody>
          <a:bodyPr/>
          <a:lstStyle/>
          <a:p>
            <a:pPr algn="ctr"/>
            <a:r>
              <a:rPr lang="tr-TR" dirty="0" smtClean="0">
                <a:solidFill>
                  <a:schemeClr val="accent4">
                    <a:lumMod val="60000"/>
                    <a:lumOff val="40000"/>
                  </a:schemeClr>
                </a:solidFill>
                <a:latin typeface="Times New Roman" panose="02020603050405020304" pitchFamily="18" charset="0"/>
                <a:cs typeface="Times New Roman" panose="02020603050405020304" pitchFamily="18" charset="0"/>
              </a:rPr>
              <a:t>7405 SAYILI SPOR KULÜPLERİ VE SPOR FEDERASYONU KANUNU</a:t>
            </a:r>
            <a:endParaRPr lang="tr-TR"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60747" y="1713052"/>
            <a:ext cx="11763595" cy="4571937"/>
          </a:xfrm>
        </p:spPr>
        <p:txBody>
          <a:bodyPr>
            <a:normAutofit lnSpcReduction="10000"/>
          </a:bodyPr>
          <a:lstStyle/>
          <a:p>
            <a:pPr>
              <a:buClr>
                <a:srgbClr val="FFC000"/>
              </a:buClr>
              <a:buFont typeface="Wingdings" panose="05000000000000000000" pitchFamily="2" charset="2"/>
              <a:buChar char="ü"/>
            </a:pPr>
            <a:r>
              <a:rPr lang="tr-TR" sz="2600" dirty="0" smtClean="0">
                <a:solidFill>
                  <a:schemeClr val="bg1"/>
                </a:solidFill>
                <a:latin typeface="Times New Roman" panose="02020603050405020304" pitchFamily="18" charset="0"/>
                <a:cs typeface="Times New Roman" panose="02020603050405020304" pitchFamily="18" charset="0"/>
              </a:rPr>
              <a:t>7405 Sayılı Kanun gereği spor kulüpleri isim değişikliklerinin </a:t>
            </a:r>
            <a:r>
              <a:rPr lang="tr-TR" sz="2600" u="sng" dirty="0" smtClean="0">
                <a:solidFill>
                  <a:srgbClr val="FFC000"/>
                </a:solidFill>
                <a:latin typeface="Times New Roman" panose="02020603050405020304" pitchFamily="18" charset="0"/>
                <a:cs typeface="Times New Roman" panose="02020603050405020304" pitchFamily="18" charset="0"/>
              </a:rPr>
              <a:t>26 Ekim 2023 </a:t>
            </a:r>
            <a:r>
              <a:rPr lang="tr-TR" sz="2600" dirty="0" smtClean="0">
                <a:solidFill>
                  <a:schemeClr val="bg1"/>
                </a:solidFill>
                <a:latin typeface="Times New Roman" panose="02020603050405020304" pitchFamily="18" charset="0"/>
                <a:cs typeface="Times New Roman" panose="02020603050405020304" pitchFamily="18" charset="0"/>
              </a:rPr>
              <a:t>tarihine kadar  tamamlanması gerekmektedir, spor kulüpleri isim değişikliği yapmadığı takdirde spor kulübü </a:t>
            </a:r>
            <a:r>
              <a:rPr lang="tr-TR" sz="2600" u="sng" dirty="0" err="1" smtClean="0">
                <a:solidFill>
                  <a:srgbClr val="FFC000"/>
                </a:solidFill>
                <a:latin typeface="Times New Roman" panose="02020603050405020304" pitchFamily="18" charset="0"/>
                <a:cs typeface="Times New Roman" panose="02020603050405020304" pitchFamily="18" charset="0"/>
              </a:rPr>
              <a:t>fesh</a:t>
            </a:r>
            <a:r>
              <a:rPr lang="tr-TR" sz="2600" dirty="0" smtClean="0">
                <a:solidFill>
                  <a:srgbClr val="FF0000"/>
                </a:solidFill>
                <a:latin typeface="Times New Roman" panose="02020603050405020304" pitchFamily="18" charset="0"/>
                <a:cs typeface="Times New Roman" panose="02020603050405020304" pitchFamily="18" charset="0"/>
              </a:rPr>
              <a:t> </a:t>
            </a:r>
            <a:r>
              <a:rPr lang="tr-TR" sz="2600" dirty="0" smtClean="0">
                <a:solidFill>
                  <a:schemeClr val="bg1"/>
                </a:solidFill>
                <a:latin typeface="Times New Roman" panose="02020603050405020304" pitchFamily="18" charset="0"/>
                <a:cs typeface="Times New Roman" panose="02020603050405020304" pitchFamily="18" charset="0"/>
              </a:rPr>
              <a:t>olacaktır. </a:t>
            </a:r>
          </a:p>
          <a:p>
            <a:pPr>
              <a:buFont typeface="Wingdings" panose="05000000000000000000" pitchFamily="2" charset="2"/>
              <a:buChar char="ü"/>
            </a:pPr>
            <a:endParaRPr lang="tr-TR" sz="2600" dirty="0" smtClean="0">
              <a:solidFill>
                <a:schemeClr val="bg1"/>
              </a:solidFill>
              <a:latin typeface="Times New Roman" panose="02020603050405020304" pitchFamily="18" charset="0"/>
              <a:cs typeface="Times New Roman" panose="02020603050405020304" pitchFamily="18" charset="0"/>
            </a:endParaRPr>
          </a:p>
          <a:p>
            <a:pPr>
              <a:buClr>
                <a:srgbClr val="FFC000"/>
              </a:buClr>
              <a:buFont typeface="Wingdings" panose="05000000000000000000" pitchFamily="2" charset="2"/>
              <a:buChar char="ü"/>
            </a:pPr>
            <a:r>
              <a:rPr lang="tr-TR" sz="2600" dirty="0" smtClean="0">
                <a:solidFill>
                  <a:schemeClr val="bg1"/>
                </a:solidFill>
                <a:latin typeface="Times New Roman" panose="02020603050405020304" pitchFamily="18" charset="0"/>
                <a:cs typeface="Times New Roman" panose="02020603050405020304" pitchFamily="18" charset="0"/>
              </a:rPr>
              <a:t>İsim değişikliğinde seçilecek isimde </a:t>
            </a:r>
            <a:r>
              <a:rPr lang="tr-TR" sz="2600" u="sng" dirty="0" smtClean="0">
                <a:solidFill>
                  <a:schemeClr val="bg1"/>
                </a:solidFill>
                <a:latin typeface="Times New Roman" panose="02020603050405020304" pitchFamily="18" charset="0"/>
                <a:cs typeface="Times New Roman" panose="02020603050405020304" pitchFamily="18" charset="0"/>
              </a:rPr>
              <a:t>Dernek ve Gençlik</a:t>
            </a:r>
            <a:r>
              <a:rPr lang="tr-TR" sz="2600" dirty="0" smtClean="0">
                <a:solidFill>
                  <a:schemeClr val="bg1"/>
                </a:solidFill>
                <a:latin typeface="Times New Roman" panose="02020603050405020304" pitchFamily="18" charset="0"/>
                <a:cs typeface="Times New Roman" panose="02020603050405020304" pitchFamily="18" charset="0"/>
              </a:rPr>
              <a:t> ifadeleri </a:t>
            </a:r>
            <a:r>
              <a:rPr lang="tr-TR" sz="2600" u="sng" dirty="0" smtClean="0">
                <a:solidFill>
                  <a:schemeClr val="bg1"/>
                </a:solidFill>
                <a:latin typeface="Times New Roman" panose="02020603050405020304" pitchFamily="18" charset="0"/>
                <a:cs typeface="Times New Roman" panose="02020603050405020304" pitchFamily="18" charset="0"/>
              </a:rPr>
              <a:t>kullanılamaz.</a:t>
            </a:r>
          </a:p>
          <a:p>
            <a:pPr>
              <a:buFont typeface="Wingdings" panose="05000000000000000000" pitchFamily="2" charset="2"/>
              <a:buChar char="ü"/>
            </a:pPr>
            <a:endParaRPr lang="tr-TR" sz="2600" dirty="0" smtClean="0">
              <a:solidFill>
                <a:schemeClr val="bg1"/>
              </a:solidFill>
              <a:latin typeface="Times New Roman" panose="02020603050405020304" pitchFamily="18" charset="0"/>
              <a:cs typeface="Times New Roman" panose="02020603050405020304" pitchFamily="18" charset="0"/>
            </a:endParaRPr>
          </a:p>
          <a:p>
            <a:pPr>
              <a:buClr>
                <a:srgbClr val="FFC000"/>
              </a:buClr>
              <a:buFont typeface="Wingdings" panose="05000000000000000000" pitchFamily="2" charset="2"/>
              <a:buChar char="ü"/>
            </a:pPr>
            <a:r>
              <a:rPr lang="tr-TR" sz="2600" dirty="0" smtClean="0">
                <a:solidFill>
                  <a:schemeClr val="bg1"/>
                </a:solidFill>
                <a:latin typeface="Times New Roman" panose="02020603050405020304" pitchFamily="18" charset="0"/>
                <a:cs typeface="Times New Roman" panose="02020603050405020304" pitchFamily="18" charset="0"/>
              </a:rPr>
              <a:t>Spor Kulübünün ismi mutlaka ‘‘</a:t>
            </a:r>
            <a:r>
              <a:rPr lang="tr-TR" sz="2600" u="sng" dirty="0" smtClean="0">
                <a:solidFill>
                  <a:schemeClr val="bg1"/>
                </a:solidFill>
                <a:latin typeface="Times New Roman" panose="02020603050405020304" pitchFamily="18" charset="0"/>
                <a:cs typeface="Times New Roman" panose="02020603050405020304" pitchFamily="18" charset="0"/>
              </a:rPr>
              <a:t>Spor Kulübü</a:t>
            </a:r>
            <a:r>
              <a:rPr lang="tr-TR" sz="2600" dirty="0" smtClean="0">
                <a:solidFill>
                  <a:schemeClr val="bg1"/>
                </a:solidFill>
                <a:latin typeface="Times New Roman" panose="02020603050405020304" pitchFamily="18" charset="0"/>
                <a:cs typeface="Times New Roman" panose="02020603050405020304" pitchFamily="18" charset="0"/>
              </a:rPr>
              <a:t>’’ ile bitecek.</a:t>
            </a:r>
          </a:p>
          <a:p>
            <a:pPr>
              <a:buFont typeface="Wingdings" panose="05000000000000000000" pitchFamily="2" charset="2"/>
              <a:buChar char="ü"/>
            </a:pPr>
            <a:endParaRPr lang="tr-TR" sz="2600" dirty="0" smtClean="0">
              <a:solidFill>
                <a:schemeClr val="bg1"/>
              </a:solidFill>
              <a:latin typeface="Times New Roman" panose="02020603050405020304" pitchFamily="18" charset="0"/>
              <a:cs typeface="Times New Roman" panose="02020603050405020304" pitchFamily="18" charset="0"/>
            </a:endParaRPr>
          </a:p>
          <a:p>
            <a:pPr>
              <a:buClr>
                <a:srgbClr val="FFC000"/>
              </a:buClr>
              <a:buFont typeface="Wingdings" panose="05000000000000000000" pitchFamily="2" charset="2"/>
              <a:buChar char="ü"/>
            </a:pPr>
            <a:r>
              <a:rPr lang="tr-TR" sz="2600" dirty="0" smtClean="0">
                <a:solidFill>
                  <a:schemeClr val="bg1"/>
                </a:solidFill>
                <a:latin typeface="Times New Roman" panose="02020603050405020304" pitchFamily="18" charset="0"/>
                <a:cs typeface="Times New Roman" panose="02020603050405020304" pitchFamily="18" charset="0"/>
              </a:rPr>
              <a:t>Sadece İlçe Müdürlükleri ve İl Müdürlüğüne bağlı kulüpler Gençlik ifadesini kullanabilir.</a:t>
            </a:r>
          </a:p>
          <a:p>
            <a:pPr>
              <a:buFont typeface="Wingdings" panose="05000000000000000000" pitchFamily="2" charset="2"/>
              <a:buChar char="ü"/>
            </a:pPr>
            <a:endParaRPr lang="tr-TR"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tr-TR" dirty="0" smtClean="0">
              <a:solidFill>
                <a:srgbClr val="C00000"/>
              </a:solidFill>
            </a:endParaRPr>
          </a:p>
          <a:p>
            <a:pPr marL="0" indent="0">
              <a:buNone/>
            </a:pPr>
            <a:endParaRPr lang="tr-TR" dirty="0">
              <a:solidFill>
                <a:srgbClr val="C00000"/>
              </a:solidFill>
            </a:endParaRPr>
          </a:p>
        </p:txBody>
      </p:sp>
    </p:spTree>
    <p:extLst>
      <p:ext uri="{BB962C8B-B14F-4D97-AF65-F5344CB8AC3E}">
        <p14:creationId xmlns:p14="http://schemas.microsoft.com/office/powerpoint/2010/main" val="623244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723" y="365126"/>
            <a:ext cx="11786532" cy="1069391"/>
          </a:xfrm>
        </p:spPr>
        <p:txBody>
          <a:bodyPr/>
          <a:lstStyle/>
          <a:p>
            <a:pPr algn="ctr"/>
            <a:r>
              <a:rPr lang="tr-TR" sz="2400" b="1" dirty="0" smtClean="0">
                <a:solidFill>
                  <a:srgbClr val="FFC000"/>
                </a:solidFill>
                <a:latin typeface="Times New Roman" panose="02020603050405020304" pitchFamily="18" charset="0"/>
                <a:cs typeface="Times New Roman" panose="02020603050405020304" pitchFamily="18" charset="0"/>
              </a:rPr>
              <a:t>İsim Değişikliği </a:t>
            </a:r>
            <a:r>
              <a:rPr lang="tr-TR" sz="2400" b="1" dirty="0">
                <a:solidFill>
                  <a:srgbClr val="FFC000"/>
                </a:solidFill>
                <a:latin typeface="Times New Roman" panose="02020603050405020304" pitchFamily="18" charset="0"/>
                <a:cs typeface="Times New Roman" panose="02020603050405020304" pitchFamily="18" charset="0"/>
              </a:rPr>
              <a:t>i</a:t>
            </a:r>
            <a:r>
              <a:rPr lang="tr-TR" sz="2400" b="1" dirty="0" smtClean="0">
                <a:solidFill>
                  <a:srgbClr val="FFC000"/>
                </a:solidFill>
                <a:latin typeface="Times New Roman" panose="02020603050405020304" pitchFamily="18" charset="0"/>
                <a:cs typeface="Times New Roman" panose="02020603050405020304" pitchFamily="18" charset="0"/>
              </a:rPr>
              <a:t>çin Örnek </a:t>
            </a:r>
            <a:r>
              <a:rPr lang="tr-TR" sz="2400" b="1" dirty="0">
                <a:solidFill>
                  <a:srgbClr val="FFC000"/>
                </a:solidFill>
                <a:latin typeface="Times New Roman" panose="02020603050405020304" pitchFamily="18" charset="0"/>
                <a:cs typeface="Times New Roman" panose="02020603050405020304" pitchFamily="18" charset="0"/>
              </a:rPr>
              <a:t>D</a:t>
            </a:r>
            <a:r>
              <a:rPr lang="tr-TR" sz="2400" b="1" dirty="0" smtClean="0">
                <a:solidFill>
                  <a:srgbClr val="FFC000"/>
                </a:solidFill>
                <a:latin typeface="Times New Roman" panose="02020603050405020304" pitchFamily="18" charset="0"/>
                <a:cs typeface="Times New Roman" panose="02020603050405020304" pitchFamily="18" charset="0"/>
              </a:rPr>
              <a:t>ilekçe</a:t>
            </a:r>
            <a:br>
              <a:rPr lang="tr-TR" sz="2400" b="1" dirty="0" smtClean="0">
                <a:solidFill>
                  <a:srgbClr val="FFC000"/>
                </a:solidFill>
                <a:latin typeface="Times New Roman" panose="02020603050405020304" pitchFamily="18" charset="0"/>
                <a:cs typeface="Times New Roman" panose="02020603050405020304" pitchFamily="18" charset="0"/>
              </a:rPr>
            </a:br>
            <a:r>
              <a:rPr lang="tr-TR" sz="2400" b="1" dirty="0" smtClean="0">
                <a:solidFill>
                  <a:schemeClr val="bg1"/>
                </a:solidFill>
                <a:latin typeface="Times New Roman" panose="02020603050405020304" pitchFamily="18" charset="0"/>
                <a:cs typeface="Times New Roman" panose="02020603050405020304" pitchFamily="18" charset="0"/>
              </a:rPr>
              <a:t>İl Müdürlüğümüzün internet sayfasında mevcuttur.</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idx="1"/>
          </p:nvPr>
        </p:nvPicPr>
        <p:blipFill>
          <a:blip r:embed="rId2"/>
          <a:stretch>
            <a:fillRect/>
          </a:stretch>
        </p:blipFill>
        <p:spPr>
          <a:xfrm>
            <a:off x="3544584" y="1434517"/>
            <a:ext cx="3753683" cy="4886855"/>
          </a:xfrm>
          <a:prstGeom prst="rect">
            <a:avLst/>
          </a:prstGeom>
        </p:spPr>
      </p:pic>
    </p:spTree>
    <p:extLst>
      <p:ext uri="{BB962C8B-B14F-4D97-AF65-F5344CB8AC3E}">
        <p14:creationId xmlns:p14="http://schemas.microsoft.com/office/powerpoint/2010/main" val="225355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88745" y="459080"/>
            <a:ext cx="4828752" cy="461665"/>
          </a:xfrm>
          <a:prstGeom prst="rect">
            <a:avLst/>
          </a:prstGeom>
        </p:spPr>
        <p:txBody>
          <a:bodyPr wrap="square">
            <a:spAutoFit/>
          </a:bodyPr>
          <a:lstStyle/>
          <a:p>
            <a:pPr algn="ctr"/>
            <a:r>
              <a:rPr lang="tr-TR" sz="2400" b="1" dirty="0" smtClean="0">
                <a:solidFill>
                  <a:schemeClr val="accent4">
                    <a:lumMod val="60000"/>
                    <a:lumOff val="40000"/>
                  </a:schemeClr>
                </a:solidFill>
                <a:latin typeface="Times New Roman" panose="02020603050405020304" pitchFamily="18" charset="0"/>
                <a:cs typeface="Times New Roman" panose="02020603050405020304" pitchFamily="18" charset="0"/>
              </a:rPr>
              <a:t>YÖNETİM KURULU KARARI</a:t>
            </a:r>
            <a:endParaRPr lang="tr-TR" sz="24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5679346" y="2036320"/>
            <a:ext cx="5989740" cy="1477328"/>
          </a:xfrm>
          <a:prstGeom prst="rect">
            <a:avLst/>
          </a:prstGeom>
        </p:spPr>
        <p:txBody>
          <a:bodyPr wrap="square">
            <a:spAutoFit/>
          </a:bodyPr>
          <a:lstStyle/>
          <a:p>
            <a:r>
              <a:rPr lang="tr-TR" b="1" dirty="0" smtClean="0">
                <a:solidFill>
                  <a:schemeClr val="bg1">
                    <a:lumMod val="95000"/>
                  </a:schemeClr>
                </a:solidFill>
                <a:latin typeface="Times New Roman" panose="02020603050405020304" pitchFamily="18" charset="0"/>
                <a:cs typeface="Times New Roman" panose="02020603050405020304" pitchFamily="18" charset="0"/>
              </a:rPr>
              <a:t>Yönetim Kurulu Genel Kurul yapılması için karar alacak, alınan bu karar  Genel Kurul Tarihinden  15 Gün önce alınmış olmak zorundadır. </a:t>
            </a:r>
          </a:p>
          <a:p>
            <a:r>
              <a:rPr lang="tr-TR" b="1" dirty="0" smtClean="0">
                <a:solidFill>
                  <a:schemeClr val="bg1">
                    <a:lumMod val="95000"/>
                  </a:schemeClr>
                </a:solidFill>
                <a:latin typeface="Times New Roman" panose="02020603050405020304" pitchFamily="18" charset="0"/>
                <a:cs typeface="Times New Roman" panose="02020603050405020304" pitchFamily="18" charset="0"/>
              </a:rPr>
              <a:t>(İsim ve Tüzük Değişikliği için karar alınacak)</a:t>
            </a:r>
          </a:p>
          <a:p>
            <a:pPr algn="ctr"/>
            <a:endParaRPr lang="tr-TR" b="1" dirty="0">
              <a:solidFill>
                <a:srgbClr val="FF0000"/>
              </a:solidFill>
            </a:endParaRPr>
          </a:p>
        </p:txBody>
      </p:sp>
      <p:pic>
        <p:nvPicPr>
          <p:cNvPr id="3" name="Resim 2"/>
          <p:cNvPicPr>
            <a:picLocks noChangeAspect="1"/>
          </p:cNvPicPr>
          <p:nvPr/>
        </p:nvPicPr>
        <p:blipFill>
          <a:blip r:embed="rId2"/>
          <a:stretch>
            <a:fillRect/>
          </a:stretch>
        </p:blipFill>
        <p:spPr>
          <a:xfrm>
            <a:off x="247528" y="1153532"/>
            <a:ext cx="4703475" cy="5431467"/>
          </a:xfrm>
          <a:prstGeom prst="rect">
            <a:avLst/>
          </a:prstGeom>
        </p:spPr>
      </p:pic>
    </p:spTree>
    <p:extLst>
      <p:ext uri="{BB962C8B-B14F-4D97-AF65-F5344CB8AC3E}">
        <p14:creationId xmlns:p14="http://schemas.microsoft.com/office/powerpoint/2010/main" val="2880459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96285" y="1323092"/>
            <a:ext cx="10897300" cy="2246769"/>
          </a:xfrm>
          <a:prstGeom prst="rect">
            <a:avLst/>
          </a:prstGeom>
        </p:spPr>
        <p:txBody>
          <a:bodyPr wrap="square">
            <a:spAutoFit/>
          </a:bodyPr>
          <a:lstStyle/>
          <a:p>
            <a:pPr marL="457200" indent="-457200">
              <a:buFont typeface="Wingdings" panose="05000000000000000000" pitchFamily="2" charset="2"/>
              <a:buChar char="ü"/>
            </a:pPr>
            <a:r>
              <a:rPr lang="tr-TR" sz="2800" b="1" dirty="0" smtClean="0">
                <a:solidFill>
                  <a:schemeClr val="bg1"/>
                </a:solidFill>
                <a:latin typeface="Times New Roman" panose="02020603050405020304" pitchFamily="18" charset="0"/>
                <a:cs typeface="Times New Roman" panose="02020603050405020304" pitchFamily="18" charset="0"/>
              </a:rPr>
              <a:t>Birinci oturum için genel kurul üye sayısının en </a:t>
            </a:r>
            <a:r>
              <a:rPr lang="tr-TR" sz="2800" b="1" dirty="0">
                <a:solidFill>
                  <a:schemeClr val="bg1"/>
                </a:solidFill>
                <a:latin typeface="Times New Roman" panose="02020603050405020304" pitchFamily="18" charset="0"/>
                <a:cs typeface="Times New Roman" panose="02020603050405020304" pitchFamily="18" charset="0"/>
              </a:rPr>
              <a:t>az üçte iki (</a:t>
            </a:r>
            <a:r>
              <a:rPr lang="tr-TR" sz="2800" b="1" dirty="0" smtClean="0">
                <a:solidFill>
                  <a:schemeClr val="bg1"/>
                </a:solidFill>
                <a:latin typeface="Times New Roman" panose="02020603050405020304" pitchFamily="18" charset="0"/>
                <a:cs typeface="Times New Roman" panose="02020603050405020304" pitchFamily="18" charset="0"/>
              </a:rPr>
              <a:t>2/3) çoğunluğunun olması gerekiyor.</a:t>
            </a:r>
          </a:p>
          <a:p>
            <a:r>
              <a:rPr lang="tr-TR" sz="2800" b="1" dirty="0" smtClean="0">
                <a:solidFill>
                  <a:schemeClr val="bg1"/>
                </a:solidFill>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ü"/>
            </a:pPr>
            <a:r>
              <a:rPr lang="tr-TR" sz="2800" b="1" dirty="0" smtClean="0">
                <a:solidFill>
                  <a:schemeClr val="bg1"/>
                </a:solidFill>
                <a:latin typeface="Times New Roman" panose="02020603050405020304" pitchFamily="18" charset="0"/>
                <a:cs typeface="Times New Roman" panose="02020603050405020304" pitchFamily="18" charset="0"/>
              </a:rPr>
              <a:t>Çoğunluk toplanmazsa ikinci oturum salt çoğunluk sağlanarak genel kurul ya da olağanüstü genel kurul yapılacak.</a:t>
            </a:r>
            <a:endParaRPr lang="tr-TR"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042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51590" y="190741"/>
            <a:ext cx="6434356" cy="923330"/>
          </a:xfrm>
          <a:prstGeom prst="rect">
            <a:avLst/>
          </a:prstGeom>
        </p:spPr>
        <p:txBody>
          <a:bodyPr wrap="square">
            <a:spAutoFit/>
          </a:bodyPr>
          <a:lstStyle/>
          <a:p>
            <a:pPr algn="ctr"/>
            <a:r>
              <a:rPr lang="tr-TR" b="1" dirty="0" smtClean="0">
                <a:solidFill>
                  <a:schemeClr val="accent4">
                    <a:lumMod val="60000"/>
                    <a:lumOff val="40000"/>
                  </a:schemeClr>
                </a:solidFill>
                <a:latin typeface="Times New Roman" panose="02020603050405020304" pitchFamily="18" charset="0"/>
                <a:cs typeface="Times New Roman" panose="02020603050405020304" pitchFamily="18" charset="0"/>
              </a:rPr>
              <a:t>GENEL KURUL SONUÇ BİLDİRİMİ</a:t>
            </a:r>
          </a:p>
          <a:p>
            <a:pPr algn="ctr"/>
            <a:endParaRPr lang="tr-TR" b="1" dirty="0" smtClean="0">
              <a:solidFill>
                <a:schemeClr val="bg1">
                  <a:lumMod val="95000"/>
                </a:schemeClr>
              </a:solidFill>
              <a:latin typeface="Times New Roman" panose="02020603050405020304" pitchFamily="18" charset="0"/>
              <a:cs typeface="Times New Roman" panose="02020603050405020304" pitchFamily="18" charset="0"/>
            </a:endParaRPr>
          </a:p>
          <a:p>
            <a:pPr algn="ctr"/>
            <a:r>
              <a:rPr lang="tr-TR" b="1" dirty="0" smtClean="0">
                <a:solidFill>
                  <a:schemeClr val="bg1">
                    <a:lumMod val="95000"/>
                  </a:schemeClr>
                </a:solidFill>
                <a:latin typeface="Times New Roman" panose="02020603050405020304" pitchFamily="18" charset="0"/>
                <a:cs typeface="Times New Roman" panose="02020603050405020304" pitchFamily="18" charset="0"/>
              </a:rPr>
              <a:t>2 Nüsha Hazırlanacak </a:t>
            </a:r>
            <a:endParaRPr lang="tr-TR"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stretch>
            <a:fillRect/>
          </a:stretch>
        </p:blipFill>
        <p:spPr>
          <a:xfrm>
            <a:off x="1454999" y="664133"/>
            <a:ext cx="9282001" cy="5529734"/>
          </a:xfrm>
          <a:prstGeom prst="rect">
            <a:avLst/>
          </a:prstGeom>
        </p:spPr>
      </p:pic>
    </p:spTree>
    <p:extLst>
      <p:ext uri="{BB962C8B-B14F-4D97-AF65-F5344CB8AC3E}">
        <p14:creationId xmlns:p14="http://schemas.microsoft.com/office/powerpoint/2010/main" val="11423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8667</TotalTime>
  <Words>589</Words>
  <Application>Microsoft Office PowerPoint</Application>
  <PresentationFormat>Geniş ekran</PresentationFormat>
  <Paragraphs>95</Paragraphs>
  <Slides>21</Slides>
  <Notes>2</Notes>
  <HiddenSlides>0</HiddenSlides>
  <MMClips>0</MMClips>
  <ScaleCrop>false</ScaleCrop>
  <HeadingPairs>
    <vt:vector size="10"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21</vt:i4>
      </vt:variant>
      <vt:variant>
        <vt:lpstr>Özel Gösteriler</vt:lpstr>
      </vt:variant>
      <vt:variant>
        <vt:i4>1</vt:i4>
      </vt:variant>
    </vt:vector>
  </HeadingPairs>
  <TitlesOfParts>
    <vt:vector size="31" baseType="lpstr">
      <vt:lpstr>Arial</vt:lpstr>
      <vt:lpstr>AzbukaPro ☞</vt:lpstr>
      <vt:lpstr>Calibri</vt:lpstr>
      <vt:lpstr>Times New Roman</vt:lpstr>
      <vt:lpstr>Trebuchet MS</vt:lpstr>
      <vt:lpstr>Wingdings</vt:lpstr>
      <vt:lpstr>Wingdings 3</vt:lpstr>
      <vt:lpstr>Kristal</vt:lpstr>
      <vt:lpstr>Acrobat Document</vt:lpstr>
      <vt:lpstr>PowerPoint Sunusu</vt:lpstr>
      <vt:lpstr>PowerPoint Sunusu</vt:lpstr>
      <vt:lpstr>PowerPoint Sunusu</vt:lpstr>
      <vt:lpstr>(İl Müdürlüğümüzün internet sayfasında mevcuttur.) </vt:lpstr>
      <vt:lpstr>7405 SAYILI SPOR KULÜPLERİ VE SPOR FEDERASYONU KANUNU</vt:lpstr>
      <vt:lpstr>İsim Değişikliği için Örnek Dilekçe İl Müdürlüğümüzün internet sayfasında mevcuttur.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Not: Bu belge ile yukarıdaki 4 belgenin taahhüt ve kabul edildiği belirtilmektedir.</vt:lpstr>
      <vt:lpstr>PowerPoint Sunusu</vt:lpstr>
      <vt:lpstr>UAVT ADRESİ (Ulusal Adres Veri Tabanı)</vt:lpstr>
      <vt:lpstr>PowerPoint Sunusu</vt:lpstr>
      <vt:lpstr>PowerPoint Sunusu</vt:lpstr>
      <vt:lpstr>Özel Gösteri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Ferhat Gezer</cp:lastModifiedBy>
  <cp:revision>829</cp:revision>
  <cp:lastPrinted>2019-06-13T09:39:52Z</cp:lastPrinted>
  <dcterms:created xsi:type="dcterms:W3CDTF">2017-12-11T08:08:11Z</dcterms:created>
  <dcterms:modified xsi:type="dcterms:W3CDTF">2022-12-21T07:31:42Z</dcterms:modified>
</cp:coreProperties>
</file>